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aleway"/>
      <p:regular r:id="rId33"/>
      <p:bold r:id="rId34"/>
      <p:italic r:id="rId35"/>
      <p:boldItalic r:id="rId36"/>
    </p:embeddedFont>
    <p:embeddedFont>
      <p:font typeface="Montserrat SemiBold"/>
      <p:regular r:id="rId37"/>
      <p:bold r:id="rId38"/>
      <p:italic r:id="rId39"/>
      <p:boldItalic r:id="rId40"/>
    </p:embeddedFont>
    <p:embeddedFont>
      <p:font typeface="Roboto"/>
      <p:regular r:id="rId41"/>
      <p:bold r:id="rId42"/>
      <p:italic r:id="rId43"/>
      <p:boldItalic r:id="rId44"/>
    </p:embeddedFont>
    <p:embeddedFont>
      <p:font typeface="Montserrat"/>
      <p:regular r:id="rId45"/>
      <p:bold r:id="rId46"/>
      <p:italic r:id="rId47"/>
      <p:boldItalic r:id="rId48"/>
    </p:embeddedFont>
    <p:embeddedFont>
      <p:font typeface="Montserrat Medium"/>
      <p:regular r:id="rId49"/>
      <p:bold r:id="rId50"/>
      <p:italic r:id="rId51"/>
      <p:boldItalic r:id="rId52"/>
    </p:embeddedFont>
    <p:embeddedFont>
      <p:font typeface="Average"/>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ontserratSemiBold-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MontserratMedium-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Raleway-regular.fntdata"/><Relationship Id="rId32" Type="http://schemas.openxmlformats.org/officeDocument/2006/relationships/slide" Target="slides/slide28.xml"/><Relationship Id="rId35" Type="http://schemas.openxmlformats.org/officeDocument/2006/relationships/font" Target="fonts/Raleway-italic.fntdata"/><Relationship Id="rId34" Type="http://schemas.openxmlformats.org/officeDocument/2006/relationships/font" Target="fonts/Raleway-bold.fntdata"/><Relationship Id="rId37" Type="http://schemas.openxmlformats.org/officeDocument/2006/relationships/font" Target="fonts/MontserratSemiBold-regular.fntdata"/><Relationship Id="rId36" Type="http://schemas.openxmlformats.org/officeDocument/2006/relationships/font" Target="fonts/Raleway-boldItalic.fntdata"/><Relationship Id="rId39" Type="http://schemas.openxmlformats.org/officeDocument/2006/relationships/font" Target="fonts/MontserratSemiBold-italic.fntdata"/><Relationship Id="rId38" Type="http://schemas.openxmlformats.org/officeDocument/2006/relationships/font" Target="fonts/MontserratSemiBo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Average-regular.fntdata"/><Relationship Id="rId52" Type="http://schemas.openxmlformats.org/officeDocument/2006/relationships/font" Target="fonts/MontserratMedium-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2"/>
                </a:solidFill>
              </a:rPr>
              <a:t>Intro - 30 sec</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Solution - 30 sec</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Outline - 30 sec</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Video - 2 min</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Needfinding - 1 min</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Sketches - 30 sec</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Low fi - 1 min</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Mid fi - 1 min</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Hi fi / demo - 3.5 min</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Future - 1 min</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Summary - 30 sec</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Total = 12 min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d62dc9f71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d62dc9f71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d62dc9f71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d62dc9f71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d62dc9f71_0_5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d62dc9f71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First iteration involved a map, which we then scrapped. </a:t>
            </a:r>
            <a:r>
              <a:rPr lang="en">
                <a:solidFill>
                  <a:schemeClr val="dk1"/>
                </a:solidFill>
              </a:rPr>
              <a:t>Since data from our experience prototypes had shown how much people value knowing that their sentimental items will be meaningfully treated, we felt that our pros/cons lists pointed us toward the map design. </a:t>
            </a:r>
            <a:endParaRPr>
              <a:solidFill>
                <a:schemeClr val="dk1"/>
              </a:solidFill>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Initially, we envisioned a split-path design for our UI. Users would choose whether they were givers or receivers of objects from the home screen (top left), and after choosing, they would be directed to either the giver-specific or receiver-specific paths. Receivers would be able to look through nearby objects by a continuous scrolling feed (top right), by proximity, or by categories (bottom left). Once givers posted an object, potential receivers could comment publically, notifying the giver of why they wanted that specific object (bottom right), and givers would decide based on responses to whom they wanted to give the object.</a:t>
            </a:r>
            <a:endParaRPr>
              <a:solidFill>
                <a:schemeClr val="dk1"/>
              </a:solidFill>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d67497058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d67497058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d62dc9f71_0_5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d62dc9f71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Users can browse items displayed on a map. Additionally, users who know what they want can search keywords or select from categories/thumbnail images.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d62dc9f71_0_5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d62dc9f71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Users follow a quick workflow to list an item, which includes adding a title, choosing a photo, and describing the item's meaning.</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d62dc9f71_0_6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d62dc9f71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Users can view an item's story, which includes its original meaning, any public interactions, and its journey after passing hands.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d67497058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d67497058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Mention that we brainstormed &amp; iterated again (resketches from assign6)</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d62dc9f71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d62dc9f71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228600" rtl="0" algn="l">
              <a:lnSpc>
                <a:spcPct val="115000"/>
              </a:lnSpc>
              <a:spcBef>
                <a:spcPts val="0"/>
              </a:spcBef>
              <a:spcAft>
                <a:spcPts val="0"/>
              </a:spcAft>
              <a:buClr>
                <a:schemeClr val="dk1"/>
              </a:buClr>
              <a:buSzPts val="1100"/>
              <a:buAutoNum type="arabicPeriod"/>
            </a:pPr>
            <a:r>
              <a:rPr lang="en">
                <a:solidFill>
                  <a:schemeClr val="dk1"/>
                </a:solidFill>
              </a:rPr>
              <a:t>Lack of clarity in the “Yes, please!” button to claim an item</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d62dc9f71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d62dc9f71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d67497058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d674970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d62dc9f71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d62dc9f71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d62dc9f7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d62dc9f7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d7413d1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d7413d1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d7413d14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d7413d14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d7413d1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d7413d1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d62dc9f7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d62dc9f7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d62dc9f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d62dc9f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oboto"/>
                <a:ea typeface="Roboto"/>
                <a:cs typeface="Roboto"/>
                <a:sym typeface="Roboto"/>
              </a:rPr>
              <a:t>We also ran into difficulties working with Firebase, and we found that running the application with Firebase made it surprisingly slow. After discovering this, we decided not to continue with Firebase, with the exception of account authentication, for demo purposes, and instead reverted to hard-coded data. Hard-coded data includes all the profiles, groups, objects, and stories. </a:t>
            </a:r>
            <a:endParaRPr>
              <a:solidFill>
                <a:schemeClr val="dk1"/>
              </a:solidFill>
              <a:latin typeface="Roboto"/>
              <a:ea typeface="Roboto"/>
              <a:cs typeface="Roboto"/>
              <a:sym typeface="Roboto"/>
            </a:endParaRPr>
          </a:p>
          <a:p>
            <a:pPr indent="0" lvl="0" marL="0" rtl="0" algn="just">
              <a:lnSpc>
                <a:spcPct val="115000"/>
              </a:lnSpc>
              <a:spcBef>
                <a:spcPts val="1000"/>
              </a:spcBef>
              <a:spcAft>
                <a:spcPts val="0"/>
              </a:spcAft>
              <a:buNone/>
            </a:pPr>
            <a:r>
              <a:rPr lang="en">
                <a:solidFill>
                  <a:schemeClr val="dk1"/>
                </a:solidFill>
                <a:latin typeface="Roboto"/>
                <a:ea typeface="Roboto"/>
                <a:cs typeface="Roboto"/>
                <a:sym typeface="Roboto"/>
              </a:rPr>
              <a:t>All of the functionality that we implemented (giving an object, updating stories, creating groups, to name a few) is fully functional and we did not employ any wizard-of-oz techniques. With that said, there was some functionality missing that we plan to add in the future:</a:t>
            </a:r>
            <a:endParaRPr>
              <a:solidFill>
                <a:schemeClr val="dk1"/>
              </a:solidFill>
              <a:latin typeface="Roboto"/>
              <a:ea typeface="Roboto"/>
              <a:cs typeface="Roboto"/>
              <a:sym typeface="Roboto"/>
            </a:endParaRPr>
          </a:p>
          <a:p>
            <a:pPr indent="-298450" lvl="0" marL="457200" rtl="0" algn="just">
              <a:lnSpc>
                <a:spcPct val="115000"/>
              </a:lnSpc>
              <a:spcBef>
                <a:spcPts val="1000"/>
              </a:spcBef>
              <a:spcAft>
                <a:spcPts val="0"/>
              </a:spcAft>
              <a:buClr>
                <a:schemeClr val="dk1"/>
              </a:buClr>
              <a:buSzPts val="1100"/>
              <a:buFont typeface="Roboto"/>
              <a:buChar char="●"/>
            </a:pPr>
            <a:r>
              <a:rPr lang="en">
                <a:solidFill>
                  <a:schemeClr val="dk1"/>
                </a:solidFill>
                <a:latin typeface="Roboto"/>
                <a:ea typeface="Roboto"/>
                <a:cs typeface="Roboto"/>
                <a:sym typeface="Roboto"/>
              </a:rPr>
              <a:t>Currently the button from objects cards takes the user to a working global chat with every user. We will make the chat private.</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Despite having a button from the profile objects cards to set objects as given, we didn’t implement its functionality and intend to complete that.</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We have search bars in a number of the screens, but it’s currently not functional. We will work on enabling users to be able to search for stories and objects from descriptions.</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There is no way to edit groups, stories, or object posts. We will add this edit functionality.</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We plan to add an overlay-style onboarding tutorial the first time the user logs into the application.</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We would like users to have the option of logging in via Facebook.</a:t>
            </a:r>
            <a:endParaRPr>
              <a:solidFill>
                <a:schemeClr val="dk1"/>
              </a:solidFill>
              <a:latin typeface="Roboto"/>
              <a:ea typeface="Roboto"/>
              <a:cs typeface="Roboto"/>
              <a:sym typeface="Roboto"/>
            </a:endParaRPr>
          </a:p>
          <a:p>
            <a:pPr indent="-298450" lvl="0" marL="457200" rtl="0" algn="just">
              <a:lnSpc>
                <a:spcPct val="115000"/>
              </a:lnSpc>
              <a:spcBef>
                <a:spcPts val="0"/>
              </a:spcBef>
              <a:spcAft>
                <a:spcPts val="1000"/>
              </a:spcAft>
              <a:buClr>
                <a:schemeClr val="dk1"/>
              </a:buClr>
              <a:buSzPts val="1100"/>
              <a:buFont typeface="Roboto"/>
              <a:buChar char="●"/>
            </a:pPr>
            <a:r>
              <a:rPr lang="en">
                <a:solidFill>
                  <a:schemeClr val="dk1"/>
                </a:solidFill>
                <a:latin typeface="Roboto"/>
                <a:ea typeface="Roboto"/>
                <a:cs typeface="Roboto"/>
                <a:sym typeface="Roboto"/>
              </a:rPr>
              <a:t>Full implementation with Firebase.</a:t>
            </a:r>
            <a:endParaRPr>
              <a:solidFill>
                <a:schemeClr val="dk1"/>
              </a:solidFill>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d62dc9f7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d62dc9f7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d7133c87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d7133c87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People often own more things than they actually use, causing clutter in their lives. In most cases, this is due to some level of sentimental attachment to the object. People need trust and emotional security to encourage the process of decluttering. Flutter aids this decluttering process by building on a person’s existing communities, ensuring the trust component, to give and receive objects, as well as allowing for emotional continuity of these objects through encouraging sharing of stories between giver and receiver. We received a lot of positive feedback from the project expo, and are excited to continue adding functionality to Flutter. </a:t>
            </a:r>
            <a:endParaRPr>
              <a:solidFill>
                <a:schemeClr val="dk1"/>
              </a:solidFill>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d67497058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d67497058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Living spaces and lifestyles . objects </a:t>
            </a:r>
            <a:r>
              <a:rPr lang="en"/>
              <a:t>contribute</a:t>
            </a:r>
            <a:r>
              <a:rPr lang="en"/>
              <a:t> to lifestyle in living spaces.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Needfinding where we went to X. From there..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d62dc9f7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d62dc9f7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1"/>
                </a:solidFill>
              </a:rPr>
              <a:t>We are often reluctant to declutter because objects hold sentimental value.</a:t>
            </a:r>
            <a:br>
              <a:rPr lang="en" sz="1800">
                <a:solidFill>
                  <a:schemeClr val="accent1"/>
                </a:solidFill>
              </a:rPr>
            </a:br>
            <a:r>
              <a:rPr lang="en" sz="1800">
                <a:solidFill>
                  <a:schemeClr val="accent1"/>
                </a:solidFill>
              </a:rPr>
              <a:t>We make the process of giving items easy, social, and emotionally rewarding. Through closed, tight-knit communities, Flutter encourages a sense of trust. By systematically encouraging receivers of treasured objects to share their side of the story, Flutter creates deeply human connections behind every transaction, giving people the agency to declutter meaningfully.</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d62dc9f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d62dc9f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accent1"/>
                </a:solidFill>
              </a:rPr>
              <a:t>How does flutter </a:t>
            </a:r>
            <a:r>
              <a:rPr lang="en" sz="1800">
                <a:solidFill>
                  <a:schemeClr val="accent1"/>
                </a:solidFill>
              </a:rPr>
              <a:t>encourage receivers of treasured objects to share their side of the story?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d62dc9f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d62dc9f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video was made to demonstrate how an item like a bird can obtain sentimental value and be meaningfully given to the next person via the Flutter platform.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d62dc9f7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d62dc9f7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67497058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67497058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d62dc9f7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d62dc9f7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Needfinding, round 1: People that move alot and own a lot (second round of need finding)</a:t>
            </a:r>
            <a:endParaRPr/>
          </a:p>
          <a:p>
            <a:pPr indent="0" lvl="0" marL="0" rtl="0" algn="l">
              <a:spcBef>
                <a:spcPts val="0"/>
              </a:spcBef>
              <a:spcAft>
                <a:spcPts val="0"/>
              </a:spcAft>
              <a:buNone/>
            </a:pPr>
            <a:r>
              <a:rPr lang="en"/>
              <a:t>Edith- value community more than the object itself. Value the people around more than the objects you carry around. Move a lot.</a:t>
            </a:r>
            <a:endParaRPr/>
          </a:p>
          <a:p>
            <a:pPr indent="0" lvl="0" marL="0" rtl="0" algn="l">
              <a:spcBef>
                <a:spcPts val="0"/>
              </a:spcBef>
              <a:spcAft>
                <a:spcPts val="0"/>
              </a:spcAft>
              <a:buNone/>
            </a:pPr>
            <a:r>
              <a:rPr lang="en"/>
              <a:t>Cary- made object for class. future sentimentality.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9.jpg"/><Relationship Id="rId5" Type="http://schemas.openxmlformats.org/officeDocument/2006/relationships/image" Target="../media/image27.jpg"/><Relationship Id="rId6"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5.png"/><Relationship Id="rId6"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6vTzRwOeLyg" TargetMode="Externa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3077938"/>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Montserrat"/>
                <a:ea typeface="Montserrat"/>
                <a:cs typeface="Montserrat"/>
                <a:sym typeface="Montserrat"/>
              </a:rPr>
              <a:t>Taylor Bacon, Chloe Barreau, Cynthia Liang, Jenny Zhi</a:t>
            </a:r>
            <a:endParaRPr sz="1800">
              <a:solidFill>
                <a:srgbClr val="434343"/>
              </a:solidFill>
              <a:latin typeface="Montserrat"/>
              <a:ea typeface="Montserrat"/>
              <a:cs typeface="Montserrat"/>
              <a:sym typeface="Montserrat"/>
            </a:endParaRPr>
          </a:p>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194H Project Recap</a:t>
            </a:r>
            <a:endParaRPr b="1" sz="1800">
              <a:solidFill>
                <a:srgbClr val="434343"/>
              </a:solidFill>
              <a:latin typeface="Montserrat"/>
              <a:ea typeface="Montserrat"/>
              <a:cs typeface="Montserrat"/>
              <a:sym typeface="Montserrat"/>
            </a:endParaRPr>
          </a:p>
        </p:txBody>
      </p:sp>
      <p:pic>
        <p:nvPicPr>
          <p:cNvPr id="55" name="Google Shape;55;p13"/>
          <p:cNvPicPr preferRelativeResize="0"/>
          <p:nvPr/>
        </p:nvPicPr>
        <p:blipFill rotWithShape="1">
          <a:blip r:embed="rId3">
            <a:alphaModFix/>
          </a:blip>
          <a:srcRect b="0" l="0" r="0" t="0"/>
          <a:stretch/>
        </p:blipFill>
        <p:spPr>
          <a:xfrm>
            <a:off x="2683080" y="1272969"/>
            <a:ext cx="3777825" cy="121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8" name="Shape 158"/>
        <p:cNvGrpSpPr/>
        <p:nvPr/>
      </p:nvGrpSpPr>
      <p:grpSpPr>
        <a:xfrm>
          <a:off x="0" y="0"/>
          <a:ext cx="0" cy="0"/>
          <a:chOff x="0" y="0"/>
          <a:chExt cx="0" cy="0"/>
        </a:xfrm>
      </p:grpSpPr>
      <p:sp>
        <p:nvSpPr>
          <p:cNvPr id="159" name="Google Shape;159;p22"/>
          <p:cNvSpPr txBox="1"/>
          <p:nvPr/>
        </p:nvSpPr>
        <p:spPr>
          <a:xfrm>
            <a:off x="1492275" y="1530300"/>
            <a:ext cx="6744900" cy="238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400">
                <a:solidFill>
                  <a:srgbClr val="434343"/>
                </a:solidFill>
                <a:latin typeface="Raleway"/>
                <a:ea typeface="Raleway"/>
                <a:cs typeface="Raleway"/>
                <a:sym typeface="Raleway"/>
              </a:rPr>
              <a:t>how might we</a:t>
            </a:r>
            <a:br>
              <a:rPr i="1" lang="en" sz="1800">
                <a:solidFill>
                  <a:srgbClr val="434343"/>
                </a:solidFill>
                <a:latin typeface="Raleway"/>
                <a:ea typeface="Raleway"/>
                <a:cs typeface="Raleway"/>
                <a:sym typeface="Raleway"/>
              </a:rPr>
            </a:br>
            <a:r>
              <a:rPr lang="en" sz="3200">
                <a:solidFill>
                  <a:srgbClr val="434343"/>
                </a:solidFill>
                <a:latin typeface="Raleway"/>
                <a:ea typeface="Raleway"/>
                <a:cs typeface="Raleway"/>
                <a:sym typeface="Raleway"/>
              </a:rPr>
              <a:t>convert sentimental objects into new experiences that don’t take up physical space?</a:t>
            </a:r>
            <a:endParaRPr sz="3200">
              <a:solidFill>
                <a:srgbClr val="434343"/>
              </a:solidFill>
              <a:latin typeface="Raleway"/>
              <a:ea typeface="Raleway"/>
              <a:cs typeface="Raleway"/>
              <a:sym typeface="Raleway"/>
            </a:endParaRPr>
          </a:p>
          <a:p>
            <a:pPr indent="0" lvl="0" marL="0" rtl="0" algn="l">
              <a:lnSpc>
                <a:spcPct val="115000"/>
              </a:lnSpc>
              <a:spcBef>
                <a:spcPts val="0"/>
              </a:spcBef>
              <a:spcAft>
                <a:spcPts val="0"/>
              </a:spcAft>
              <a:buNone/>
            </a:pPr>
            <a:r>
              <a:t/>
            </a:r>
            <a:endParaRPr sz="1800">
              <a:solidFill>
                <a:schemeClr val="lt1"/>
              </a:solidFill>
              <a:latin typeface="Average"/>
              <a:ea typeface="Average"/>
              <a:cs typeface="Average"/>
              <a:sym typeface="Average"/>
            </a:endParaRPr>
          </a:p>
        </p:txBody>
      </p:sp>
      <p:sp>
        <p:nvSpPr>
          <p:cNvPr id="160" name="Google Shape;160;p22"/>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161" name="Google Shape;161;p22"/>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162" name="Google Shape;162;p22"/>
          <p:cNvSpPr txBox="1"/>
          <p:nvPr/>
        </p:nvSpPr>
        <p:spPr>
          <a:xfrm>
            <a:off x="43742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163" name="Google Shape;163;p22"/>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164" name="Google Shape;164;p22"/>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165" name="Google Shape;165;p22"/>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166" name="Google Shape;166;p22"/>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167" name="Google Shape;167;p22"/>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needfinding</a:t>
            </a:r>
            <a:endParaRPr sz="1200">
              <a:solidFill>
                <a:srgbClr val="666666"/>
              </a:solidFill>
              <a:latin typeface="Montserrat Medium"/>
              <a:ea typeface="Montserrat Medium"/>
              <a:cs typeface="Montserrat Medium"/>
              <a:sym typeface="Montserrat Medium"/>
            </a:endParaRPr>
          </a:p>
        </p:txBody>
      </p:sp>
      <p:sp>
        <p:nvSpPr>
          <p:cNvPr id="168" name="Google Shape;168;p22"/>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lo-fi</a:t>
            </a:r>
            <a:endParaRPr sz="1200">
              <a:solidFill>
                <a:srgbClr val="CCCCCC"/>
              </a:solidFill>
              <a:latin typeface="Montserrat Medium"/>
              <a:ea typeface="Montserrat Medium"/>
              <a:cs typeface="Montserrat Medium"/>
              <a:sym typeface="Montserrat Medium"/>
            </a:endParaRPr>
          </a:p>
        </p:txBody>
      </p:sp>
      <p:sp>
        <p:nvSpPr>
          <p:cNvPr id="169" name="Google Shape;169;p22"/>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med-fi</a:t>
            </a:r>
            <a:endParaRPr sz="1200">
              <a:solidFill>
                <a:srgbClr val="CCCCCC"/>
              </a:solidFill>
              <a:latin typeface="Montserrat Medium"/>
              <a:ea typeface="Montserrat Medium"/>
              <a:cs typeface="Montserrat Medium"/>
              <a:sym typeface="Montserrat Medium"/>
            </a:endParaRPr>
          </a:p>
        </p:txBody>
      </p:sp>
      <p:sp>
        <p:nvSpPr>
          <p:cNvPr id="170" name="Google Shape;170;p22"/>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hi-fi</a:t>
            </a:r>
            <a:endParaRPr sz="1200">
              <a:solidFill>
                <a:srgbClr val="CCCCCC"/>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4" name="Shape 174"/>
        <p:cNvGrpSpPr/>
        <p:nvPr/>
      </p:nvGrpSpPr>
      <p:grpSpPr>
        <a:xfrm>
          <a:off x="0" y="0"/>
          <a:ext cx="0" cy="0"/>
          <a:chOff x="0" y="0"/>
          <a:chExt cx="0" cy="0"/>
        </a:xfrm>
      </p:grpSpPr>
      <p:pic>
        <p:nvPicPr>
          <p:cNvPr id="175" name="Google Shape;175;p23"/>
          <p:cNvPicPr preferRelativeResize="0"/>
          <p:nvPr/>
        </p:nvPicPr>
        <p:blipFill>
          <a:blip r:embed="rId3">
            <a:alphaModFix/>
          </a:blip>
          <a:stretch>
            <a:fillRect/>
          </a:stretch>
        </p:blipFill>
        <p:spPr>
          <a:xfrm>
            <a:off x="3312496" y="858025"/>
            <a:ext cx="2519008" cy="1948896"/>
          </a:xfrm>
          <a:prstGeom prst="rect">
            <a:avLst/>
          </a:prstGeom>
          <a:noFill/>
          <a:ln>
            <a:noFill/>
          </a:ln>
        </p:spPr>
      </p:pic>
      <p:pic>
        <p:nvPicPr>
          <p:cNvPr id="176" name="Google Shape;176;p23"/>
          <p:cNvPicPr preferRelativeResize="0"/>
          <p:nvPr/>
        </p:nvPicPr>
        <p:blipFill>
          <a:blip r:embed="rId4">
            <a:alphaModFix/>
          </a:blip>
          <a:stretch>
            <a:fillRect/>
          </a:stretch>
        </p:blipFill>
        <p:spPr>
          <a:xfrm>
            <a:off x="5961517" y="858025"/>
            <a:ext cx="2519008" cy="1946529"/>
          </a:xfrm>
          <a:prstGeom prst="rect">
            <a:avLst/>
          </a:prstGeom>
          <a:noFill/>
          <a:ln>
            <a:noFill/>
          </a:ln>
        </p:spPr>
      </p:pic>
      <p:pic>
        <p:nvPicPr>
          <p:cNvPr id="177" name="Google Shape;177;p23"/>
          <p:cNvPicPr preferRelativeResize="0"/>
          <p:nvPr/>
        </p:nvPicPr>
        <p:blipFill>
          <a:blip r:embed="rId5">
            <a:alphaModFix/>
          </a:blip>
          <a:stretch>
            <a:fillRect/>
          </a:stretch>
        </p:blipFill>
        <p:spPr>
          <a:xfrm>
            <a:off x="663475" y="2911915"/>
            <a:ext cx="2519008" cy="1940485"/>
          </a:xfrm>
          <a:prstGeom prst="rect">
            <a:avLst/>
          </a:prstGeom>
          <a:noFill/>
          <a:ln>
            <a:noFill/>
          </a:ln>
        </p:spPr>
      </p:pic>
      <p:pic>
        <p:nvPicPr>
          <p:cNvPr id="178" name="Google Shape;178;p23"/>
          <p:cNvPicPr preferRelativeResize="0"/>
          <p:nvPr/>
        </p:nvPicPr>
        <p:blipFill>
          <a:blip r:embed="rId6">
            <a:alphaModFix/>
          </a:blip>
          <a:stretch>
            <a:fillRect/>
          </a:stretch>
        </p:blipFill>
        <p:spPr>
          <a:xfrm>
            <a:off x="3312496" y="2911915"/>
            <a:ext cx="2519008" cy="1946835"/>
          </a:xfrm>
          <a:prstGeom prst="rect">
            <a:avLst/>
          </a:prstGeom>
          <a:noFill/>
          <a:ln>
            <a:noFill/>
          </a:ln>
        </p:spPr>
      </p:pic>
      <p:sp>
        <p:nvSpPr>
          <p:cNvPr id="179" name="Google Shape;179;p23"/>
          <p:cNvSpPr txBox="1"/>
          <p:nvPr>
            <p:ph idx="4294967295" type="title"/>
          </p:nvPr>
        </p:nvSpPr>
        <p:spPr>
          <a:xfrm>
            <a:off x="5715425" y="4469075"/>
            <a:ext cx="29160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999999"/>
                </a:solidFill>
                <a:latin typeface="Raleway"/>
                <a:ea typeface="Raleway"/>
                <a:cs typeface="Raleway"/>
                <a:sym typeface="Raleway"/>
              </a:rPr>
              <a:t>experience prototype</a:t>
            </a:r>
            <a:endParaRPr sz="1800">
              <a:solidFill>
                <a:srgbClr val="999999"/>
              </a:solidFill>
              <a:latin typeface="Raleway"/>
              <a:ea typeface="Raleway"/>
              <a:cs typeface="Raleway"/>
              <a:sym typeface="Raleway"/>
            </a:endParaRPr>
          </a:p>
        </p:txBody>
      </p:sp>
      <p:sp>
        <p:nvSpPr>
          <p:cNvPr id="180" name="Google Shape;180;p23"/>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181" name="Google Shape;181;p23"/>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182" name="Google Shape;182;p23"/>
          <p:cNvSpPr txBox="1"/>
          <p:nvPr/>
        </p:nvSpPr>
        <p:spPr>
          <a:xfrm>
            <a:off x="43742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183" name="Google Shape;183;p23"/>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184" name="Google Shape;184;p23"/>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185" name="Google Shape;185;p23"/>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186" name="Google Shape;186;p23"/>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187" name="Google Shape;187;p23"/>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needfinding</a:t>
            </a:r>
            <a:endParaRPr sz="1200">
              <a:solidFill>
                <a:srgbClr val="666666"/>
              </a:solidFill>
              <a:latin typeface="Montserrat Medium"/>
              <a:ea typeface="Montserrat Medium"/>
              <a:cs typeface="Montserrat Medium"/>
              <a:sym typeface="Montserrat Medium"/>
            </a:endParaRPr>
          </a:p>
        </p:txBody>
      </p:sp>
      <p:sp>
        <p:nvSpPr>
          <p:cNvPr id="188" name="Google Shape;188;p23"/>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lo-fi</a:t>
            </a:r>
            <a:endParaRPr sz="1200">
              <a:solidFill>
                <a:srgbClr val="CCCCCC"/>
              </a:solidFill>
              <a:latin typeface="Montserrat Medium"/>
              <a:ea typeface="Montserrat Medium"/>
              <a:cs typeface="Montserrat Medium"/>
              <a:sym typeface="Montserrat Medium"/>
            </a:endParaRPr>
          </a:p>
        </p:txBody>
      </p:sp>
      <p:sp>
        <p:nvSpPr>
          <p:cNvPr id="189" name="Google Shape;189;p23"/>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med-fi</a:t>
            </a:r>
            <a:endParaRPr sz="1200">
              <a:solidFill>
                <a:srgbClr val="CCCCCC"/>
              </a:solidFill>
              <a:latin typeface="Montserrat Medium"/>
              <a:ea typeface="Montserrat Medium"/>
              <a:cs typeface="Montserrat Medium"/>
              <a:sym typeface="Montserrat Medium"/>
            </a:endParaRPr>
          </a:p>
        </p:txBody>
      </p:sp>
      <p:sp>
        <p:nvSpPr>
          <p:cNvPr id="190" name="Google Shape;190;p23"/>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hi-fi</a:t>
            </a:r>
            <a:endParaRPr sz="1200">
              <a:solidFill>
                <a:srgbClr val="CCCCCC"/>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4" name="Shape 194"/>
        <p:cNvGrpSpPr/>
        <p:nvPr/>
      </p:nvGrpSpPr>
      <p:grpSpPr>
        <a:xfrm>
          <a:off x="0" y="0"/>
          <a:ext cx="0" cy="0"/>
          <a:chOff x="0" y="0"/>
          <a:chExt cx="0" cy="0"/>
        </a:xfrm>
      </p:grpSpPr>
      <p:pic>
        <p:nvPicPr>
          <p:cNvPr id="195" name="Google Shape;195;p24"/>
          <p:cNvPicPr preferRelativeResize="0"/>
          <p:nvPr/>
        </p:nvPicPr>
        <p:blipFill rotWithShape="1">
          <a:blip r:embed="rId3">
            <a:alphaModFix/>
          </a:blip>
          <a:srcRect b="0" l="0" r="0" t="616"/>
          <a:stretch/>
        </p:blipFill>
        <p:spPr>
          <a:xfrm>
            <a:off x="5567000" y="963700"/>
            <a:ext cx="2472101" cy="3792148"/>
          </a:xfrm>
          <a:prstGeom prst="rect">
            <a:avLst/>
          </a:prstGeom>
          <a:noFill/>
          <a:ln>
            <a:noFill/>
          </a:ln>
        </p:spPr>
      </p:pic>
      <p:sp>
        <p:nvSpPr>
          <p:cNvPr id="196" name="Google Shape;196;p24"/>
          <p:cNvSpPr txBox="1"/>
          <p:nvPr>
            <p:ph type="title"/>
          </p:nvPr>
        </p:nvSpPr>
        <p:spPr>
          <a:xfrm>
            <a:off x="983925" y="1338075"/>
            <a:ext cx="7761600" cy="9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latin typeface="Raleway"/>
                <a:ea typeface="Raleway"/>
                <a:cs typeface="Raleway"/>
                <a:sym typeface="Raleway"/>
              </a:rPr>
              <a:t>sketches</a:t>
            </a:r>
            <a:endParaRPr b="1">
              <a:solidFill>
                <a:srgbClr val="1155CC"/>
              </a:solidFill>
              <a:latin typeface="Raleway"/>
              <a:ea typeface="Raleway"/>
              <a:cs typeface="Raleway"/>
              <a:sym typeface="Raleway"/>
            </a:endParaRPr>
          </a:p>
        </p:txBody>
      </p:sp>
      <p:sp>
        <p:nvSpPr>
          <p:cNvPr id="197" name="Google Shape;197;p24"/>
          <p:cNvSpPr txBox="1"/>
          <p:nvPr>
            <p:ph idx="1" type="body"/>
          </p:nvPr>
        </p:nvSpPr>
        <p:spPr>
          <a:xfrm>
            <a:off x="767400" y="2035875"/>
            <a:ext cx="3860100" cy="28869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434343"/>
              </a:solidFill>
              <a:latin typeface="Raleway"/>
              <a:ea typeface="Raleway"/>
              <a:cs typeface="Raleway"/>
              <a:sym typeface="Raleway"/>
            </a:endParaRPr>
          </a:p>
          <a:p>
            <a:pPr indent="-342900" lvl="0" marL="457200" rtl="0" algn="l">
              <a:lnSpc>
                <a:spcPct val="115000"/>
              </a:lnSpc>
              <a:spcBef>
                <a:spcPts val="1000"/>
              </a:spcBef>
              <a:spcAft>
                <a:spcPts val="0"/>
              </a:spcAft>
              <a:buClr>
                <a:srgbClr val="434343"/>
              </a:buClr>
              <a:buSzPts val="1800"/>
              <a:buFont typeface="Raleway"/>
              <a:buChar char="●"/>
            </a:pPr>
            <a:r>
              <a:rPr lang="en" sz="1800">
                <a:solidFill>
                  <a:srgbClr val="434343"/>
                </a:solidFill>
                <a:latin typeface="Raleway"/>
                <a:ea typeface="Raleway"/>
                <a:cs typeface="Raleway"/>
                <a:sym typeface="Raleway"/>
              </a:rPr>
              <a:t>Simple context emphasizes the items' meanings</a:t>
            </a:r>
            <a:endParaRPr sz="1800">
              <a:solidFill>
                <a:srgbClr val="434343"/>
              </a:solidFill>
              <a:latin typeface="Raleway"/>
              <a:ea typeface="Raleway"/>
              <a:cs typeface="Raleway"/>
              <a:sym typeface="Raleway"/>
            </a:endParaRPr>
          </a:p>
          <a:p>
            <a:pPr indent="-342900" lvl="0" marL="457200" rtl="0" algn="l">
              <a:lnSpc>
                <a:spcPct val="115000"/>
              </a:lnSpc>
              <a:spcBef>
                <a:spcPts val="1000"/>
              </a:spcBef>
              <a:spcAft>
                <a:spcPts val="0"/>
              </a:spcAft>
              <a:buClr>
                <a:srgbClr val="434343"/>
              </a:buClr>
              <a:buSzPts val="1800"/>
              <a:buFont typeface="Raleway"/>
              <a:buChar char="●"/>
            </a:pPr>
            <a:r>
              <a:rPr lang="en" sz="1800">
                <a:solidFill>
                  <a:srgbClr val="434343"/>
                </a:solidFill>
                <a:latin typeface="Raleway"/>
                <a:ea typeface="Raleway"/>
                <a:cs typeface="Raleway"/>
                <a:sym typeface="Raleway"/>
              </a:rPr>
              <a:t>Focus on location encourages face-to-face experiences</a:t>
            </a:r>
            <a:endParaRPr sz="1800">
              <a:solidFill>
                <a:srgbClr val="434343"/>
              </a:solidFill>
              <a:latin typeface="Raleway"/>
              <a:ea typeface="Raleway"/>
              <a:cs typeface="Raleway"/>
              <a:sym typeface="Raleway"/>
            </a:endParaRPr>
          </a:p>
          <a:p>
            <a:pPr indent="-342900" lvl="0" marL="457200" rtl="0" algn="l">
              <a:lnSpc>
                <a:spcPct val="115000"/>
              </a:lnSpc>
              <a:spcBef>
                <a:spcPts val="1000"/>
              </a:spcBef>
              <a:spcAft>
                <a:spcPts val="0"/>
              </a:spcAft>
              <a:buClr>
                <a:srgbClr val="434343"/>
              </a:buClr>
              <a:buSzPts val="1800"/>
              <a:buFont typeface="Raleway"/>
              <a:buChar char="●"/>
            </a:pPr>
            <a:r>
              <a:rPr lang="en" sz="1800">
                <a:solidFill>
                  <a:srgbClr val="434343"/>
                </a:solidFill>
                <a:latin typeface="Raleway"/>
                <a:ea typeface="Raleway"/>
                <a:cs typeface="Raleway"/>
                <a:sym typeface="Raleway"/>
              </a:rPr>
              <a:t>Privacy concerns related to location data</a:t>
            </a:r>
            <a:endParaRPr sz="1800">
              <a:solidFill>
                <a:srgbClr val="434343"/>
              </a:solidFill>
              <a:latin typeface="Raleway"/>
              <a:ea typeface="Raleway"/>
              <a:cs typeface="Raleway"/>
              <a:sym typeface="Raleway"/>
            </a:endParaRPr>
          </a:p>
          <a:p>
            <a:pPr indent="0" lvl="0" marL="0" rtl="0" algn="l">
              <a:spcBef>
                <a:spcPts val="1000"/>
              </a:spcBef>
              <a:spcAft>
                <a:spcPts val="1600"/>
              </a:spcAft>
              <a:buNone/>
            </a:pPr>
            <a:r>
              <a:t/>
            </a:r>
            <a:endParaRPr sz="1800">
              <a:solidFill>
                <a:srgbClr val="434343"/>
              </a:solidFill>
            </a:endParaRPr>
          </a:p>
        </p:txBody>
      </p:sp>
      <p:sp>
        <p:nvSpPr>
          <p:cNvPr id="198" name="Google Shape;198;p24"/>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199" name="Google Shape;199;p24"/>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200" name="Google Shape;200;p24"/>
          <p:cNvSpPr txBox="1"/>
          <p:nvPr/>
        </p:nvSpPr>
        <p:spPr>
          <a:xfrm>
            <a:off x="43742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201" name="Google Shape;201;p24"/>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202" name="Google Shape;202;p24"/>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203" name="Google Shape;203;p24"/>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204" name="Google Shape;204;p24"/>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205" name="Google Shape;205;p24"/>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needfinding</a:t>
            </a:r>
            <a:endParaRPr sz="1200">
              <a:solidFill>
                <a:srgbClr val="666666"/>
              </a:solidFill>
              <a:latin typeface="Montserrat Medium"/>
              <a:ea typeface="Montserrat Medium"/>
              <a:cs typeface="Montserrat Medium"/>
              <a:sym typeface="Montserrat Medium"/>
            </a:endParaRPr>
          </a:p>
        </p:txBody>
      </p:sp>
      <p:sp>
        <p:nvSpPr>
          <p:cNvPr id="206" name="Google Shape;206;p24"/>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lo-fi</a:t>
            </a:r>
            <a:endParaRPr sz="1200">
              <a:solidFill>
                <a:srgbClr val="CCCCCC"/>
              </a:solidFill>
              <a:latin typeface="Montserrat Medium"/>
              <a:ea typeface="Montserrat Medium"/>
              <a:cs typeface="Montserrat Medium"/>
              <a:sym typeface="Montserrat Medium"/>
            </a:endParaRPr>
          </a:p>
        </p:txBody>
      </p:sp>
      <p:sp>
        <p:nvSpPr>
          <p:cNvPr id="207" name="Google Shape;207;p24"/>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med-fi</a:t>
            </a:r>
            <a:endParaRPr sz="1200">
              <a:solidFill>
                <a:srgbClr val="CCCCCC"/>
              </a:solidFill>
              <a:latin typeface="Montserrat Medium"/>
              <a:ea typeface="Montserrat Medium"/>
              <a:cs typeface="Montserrat Medium"/>
              <a:sym typeface="Montserrat Medium"/>
            </a:endParaRPr>
          </a:p>
        </p:txBody>
      </p:sp>
      <p:sp>
        <p:nvSpPr>
          <p:cNvPr id="208" name="Google Shape;208;p24"/>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hi-fi</a:t>
            </a:r>
            <a:endParaRPr sz="1200">
              <a:solidFill>
                <a:srgbClr val="CCCCCC"/>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3582000" y="2056800"/>
            <a:ext cx="198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Raleway"/>
                <a:ea typeface="Raleway"/>
                <a:cs typeface="Raleway"/>
                <a:sym typeface="Raleway"/>
              </a:rPr>
              <a:t>Lo-fi</a:t>
            </a:r>
            <a:endParaRPr sz="6000">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311700" y="10350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Simple: Find an item</a:t>
            </a:r>
            <a:endParaRPr b="1" sz="1800">
              <a:latin typeface="Raleway"/>
              <a:ea typeface="Raleway"/>
              <a:cs typeface="Raleway"/>
              <a:sym typeface="Raleway"/>
            </a:endParaRPr>
          </a:p>
        </p:txBody>
      </p:sp>
      <p:pic>
        <p:nvPicPr>
          <p:cNvPr id="219" name="Google Shape;219;p26"/>
          <p:cNvPicPr preferRelativeResize="0"/>
          <p:nvPr/>
        </p:nvPicPr>
        <p:blipFill>
          <a:blip r:embed="rId3">
            <a:alphaModFix/>
          </a:blip>
          <a:stretch>
            <a:fillRect/>
          </a:stretch>
        </p:blipFill>
        <p:spPr>
          <a:xfrm>
            <a:off x="5924000" y="1632300"/>
            <a:ext cx="1598700" cy="2486083"/>
          </a:xfrm>
          <a:prstGeom prst="rect">
            <a:avLst/>
          </a:prstGeom>
          <a:noFill/>
          <a:ln>
            <a:noFill/>
          </a:ln>
        </p:spPr>
      </p:pic>
      <p:pic>
        <p:nvPicPr>
          <p:cNvPr id="220" name="Google Shape;220;p26"/>
          <p:cNvPicPr preferRelativeResize="0"/>
          <p:nvPr/>
        </p:nvPicPr>
        <p:blipFill>
          <a:blip r:embed="rId4">
            <a:alphaModFix/>
          </a:blip>
          <a:stretch>
            <a:fillRect/>
          </a:stretch>
        </p:blipFill>
        <p:spPr>
          <a:xfrm>
            <a:off x="2070325" y="1632331"/>
            <a:ext cx="2814769" cy="2912100"/>
          </a:xfrm>
          <a:prstGeom prst="rect">
            <a:avLst/>
          </a:prstGeom>
          <a:noFill/>
          <a:ln cap="flat" cmpd="sng" w="38100">
            <a:solidFill>
              <a:srgbClr val="87BBFE"/>
            </a:solidFill>
            <a:prstDash val="solid"/>
            <a:round/>
            <a:headEnd len="sm" w="sm" type="none"/>
            <a:tailEnd len="sm" w="sm" type="none"/>
          </a:ln>
        </p:spPr>
      </p:pic>
      <p:sp>
        <p:nvSpPr>
          <p:cNvPr id="221" name="Google Shape;221;p26"/>
          <p:cNvSpPr/>
          <p:nvPr/>
        </p:nvSpPr>
        <p:spPr>
          <a:xfrm>
            <a:off x="6678475" y="2809106"/>
            <a:ext cx="883200" cy="904200"/>
          </a:xfrm>
          <a:prstGeom prst="rect">
            <a:avLst/>
          </a:prstGeom>
          <a:noFill/>
          <a:ln cap="flat" cmpd="sng" w="38100">
            <a:solidFill>
              <a:srgbClr val="87BB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 name="Google Shape;222;p26"/>
          <p:cNvCxnSpPr/>
          <p:nvPr/>
        </p:nvCxnSpPr>
        <p:spPr>
          <a:xfrm>
            <a:off x="4880950" y="1602450"/>
            <a:ext cx="1818300" cy="1208100"/>
          </a:xfrm>
          <a:prstGeom prst="straightConnector1">
            <a:avLst/>
          </a:prstGeom>
          <a:noFill/>
          <a:ln cap="flat" cmpd="sng" w="38100">
            <a:solidFill>
              <a:srgbClr val="87BBFE"/>
            </a:solidFill>
            <a:prstDash val="solid"/>
            <a:round/>
            <a:headEnd len="med" w="med" type="none"/>
            <a:tailEnd len="med" w="med" type="none"/>
          </a:ln>
        </p:spPr>
      </p:cxnSp>
      <p:cxnSp>
        <p:nvCxnSpPr>
          <p:cNvPr id="223" name="Google Shape;223;p26"/>
          <p:cNvCxnSpPr/>
          <p:nvPr/>
        </p:nvCxnSpPr>
        <p:spPr>
          <a:xfrm flipH="1" rot="10800000">
            <a:off x="4900425" y="3706425"/>
            <a:ext cx="1798800" cy="857700"/>
          </a:xfrm>
          <a:prstGeom prst="straightConnector1">
            <a:avLst/>
          </a:prstGeom>
          <a:noFill/>
          <a:ln cap="flat" cmpd="sng" w="38100">
            <a:solidFill>
              <a:srgbClr val="87BBFE"/>
            </a:solidFill>
            <a:prstDash val="solid"/>
            <a:round/>
            <a:headEnd len="med" w="med" type="none"/>
            <a:tailEnd len="med" w="med" type="none"/>
          </a:ln>
        </p:spPr>
      </p:cxnSp>
      <p:sp>
        <p:nvSpPr>
          <p:cNvPr id="224" name="Google Shape;224;p26"/>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225" name="Google Shape;225;p26"/>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226" name="Google Shape;226;p26"/>
          <p:cNvSpPr txBox="1"/>
          <p:nvPr/>
        </p:nvSpPr>
        <p:spPr>
          <a:xfrm>
            <a:off x="45266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227" name="Google Shape;227;p26"/>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228" name="Google Shape;228;p26"/>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229" name="Google Shape;229;p26"/>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230" name="Google Shape;230;p26"/>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231" name="Google Shape;231;p26"/>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Montserrat Medium"/>
                <a:ea typeface="Montserrat Medium"/>
                <a:cs typeface="Montserrat Medium"/>
                <a:sym typeface="Montserrat Medium"/>
              </a:rPr>
              <a:t>needfinding</a:t>
            </a:r>
            <a:endParaRPr sz="1200">
              <a:solidFill>
                <a:srgbClr val="B7B7B7"/>
              </a:solidFill>
              <a:latin typeface="Montserrat Medium"/>
              <a:ea typeface="Montserrat Medium"/>
              <a:cs typeface="Montserrat Medium"/>
              <a:sym typeface="Montserrat Medium"/>
            </a:endParaRPr>
          </a:p>
        </p:txBody>
      </p:sp>
      <p:sp>
        <p:nvSpPr>
          <p:cNvPr id="232" name="Google Shape;232;p26"/>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lo-fi</a:t>
            </a:r>
            <a:endParaRPr sz="1200">
              <a:solidFill>
                <a:srgbClr val="666666"/>
              </a:solidFill>
              <a:latin typeface="Montserrat Medium"/>
              <a:ea typeface="Montserrat Medium"/>
              <a:cs typeface="Montserrat Medium"/>
              <a:sym typeface="Montserrat Medium"/>
            </a:endParaRPr>
          </a:p>
        </p:txBody>
      </p:sp>
      <p:sp>
        <p:nvSpPr>
          <p:cNvPr id="233" name="Google Shape;233;p26"/>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med-fi</a:t>
            </a:r>
            <a:endParaRPr sz="1200">
              <a:solidFill>
                <a:srgbClr val="CCCCCC"/>
              </a:solidFill>
              <a:latin typeface="Montserrat Medium"/>
              <a:ea typeface="Montserrat Medium"/>
              <a:cs typeface="Montserrat Medium"/>
              <a:sym typeface="Montserrat Medium"/>
            </a:endParaRPr>
          </a:p>
        </p:txBody>
      </p:sp>
      <p:sp>
        <p:nvSpPr>
          <p:cNvPr id="234" name="Google Shape;234;p26"/>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hi-fi</a:t>
            </a:r>
            <a:endParaRPr sz="1200">
              <a:solidFill>
                <a:srgbClr val="CCCCCC"/>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311700" y="1055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Medium: Give an item</a:t>
            </a:r>
            <a:endParaRPr b="1" sz="1800">
              <a:latin typeface="Raleway"/>
              <a:ea typeface="Raleway"/>
              <a:cs typeface="Raleway"/>
              <a:sym typeface="Raleway"/>
            </a:endParaRPr>
          </a:p>
        </p:txBody>
      </p:sp>
      <p:pic>
        <p:nvPicPr>
          <p:cNvPr id="240" name="Google Shape;240;p27"/>
          <p:cNvPicPr preferRelativeResize="0"/>
          <p:nvPr/>
        </p:nvPicPr>
        <p:blipFill>
          <a:blip r:embed="rId3">
            <a:alphaModFix/>
          </a:blip>
          <a:stretch>
            <a:fillRect/>
          </a:stretch>
        </p:blipFill>
        <p:spPr>
          <a:xfrm>
            <a:off x="6099875" y="1702050"/>
            <a:ext cx="1598700" cy="2486083"/>
          </a:xfrm>
          <a:prstGeom prst="rect">
            <a:avLst/>
          </a:prstGeom>
          <a:noFill/>
          <a:ln>
            <a:noFill/>
          </a:ln>
        </p:spPr>
      </p:pic>
      <p:pic>
        <p:nvPicPr>
          <p:cNvPr id="241" name="Google Shape;241;p27"/>
          <p:cNvPicPr preferRelativeResize="0"/>
          <p:nvPr/>
        </p:nvPicPr>
        <p:blipFill>
          <a:blip r:embed="rId4">
            <a:alphaModFix/>
          </a:blip>
          <a:stretch>
            <a:fillRect/>
          </a:stretch>
        </p:blipFill>
        <p:spPr>
          <a:xfrm>
            <a:off x="2131713" y="1702050"/>
            <a:ext cx="3607594" cy="2900363"/>
          </a:xfrm>
          <a:prstGeom prst="rect">
            <a:avLst/>
          </a:prstGeom>
          <a:noFill/>
          <a:ln cap="flat" cmpd="sng" w="38100">
            <a:solidFill>
              <a:srgbClr val="87BBFE"/>
            </a:solidFill>
            <a:prstDash val="solid"/>
            <a:round/>
            <a:headEnd len="sm" w="sm" type="none"/>
            <a:tailEnd len="sm" w="sm" type="none"/>
          </a:ln>
        </p:spPr>
      </p:pic>
      <p:sp>
        <p:nvSpPr>
          <p:cNvPr id="242" name="Google Shape;242;p27"/>
          <p:cNvSpPr/>
          <p:nvPr/>
        </p:nvSpPr>
        <p:spPr>
          <a:xfrm>
            <a:off x="6043850" y="2465850"/>
            <a:ext cx="914400" cy="1769100"/>
          </a:xfrm>
          <a:prstGeom prst="rect">
            <a:avLst/>
          </a:prstGeom>
          <a:noFill/>
          <a:ln cap="flat" cmpd="sng" w="38100">
            <a:solidFill>
              <a:srgbClr val="87BB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27"/>
          <p:cNvCxnSpPr/>
          <p:nvPr/>
        </p:nvCxnSpPr>
        <p:spPr>
          <a:xfrm>
            <a:off x="5752900" y="1678725"/>
            <a:ext cx="291000" cy="786900"/>
          </a:xfrm>
          <a:prstGeom prst="straightConnector1">
            <a:avLst/>
          </a:prstGeom>
          <a:noFill/>
          <a:ln cap="flat" cmpd="sng" w="38100">
            <a:solidFill>
              <a:srgbClr val="87BBFE"/>
            </a:solidFill>
            <a:prstDash val="solid"/>
            <a:round/>
            <a:headEnd len="med" w="med" type="none"/>
            <a:tailEnd len="med" w="med" type="none"/>
          </a:ln>
        </p:spPr>
      </p:cxnSp>
      <p:cxnSp>
        <p:nvCxnSpPr>
          <p:cNvPr id="244" name="Google Shape;244;p27"/>
          <p:cNvCxnSpPr/>
          <p:nvPr/>
        </p:nvCxnSpPr>
        <p:spPr>
          <a:xfrm flipH="1" rot="10800000">
            <a:off x="5765450" y="4202325"/>
            <a:ext cx="302400" cy="409800"/>
          </a:xfrm>
          <a:prstGeom prst="straightConnector1">
            <a:avLst/>
          </a:prstGeom>
          <a:noFill/>
          <a:ln cap="flat" cmpd="sng" w="38100">
            <a:solidFill>
              <a:srgbClr val="87BBFE"/>
            </a:solidFill>
            <a:prstDash val="solid"/>
            <a:round/>
            <a:headEnd len="med" w="med" type="none"/>
            <a:tailEnd len="med" w="med" type="none"/>
          </a:ln>
        </p:spPr>
      </p:cxnSp>
      <p:sp>
        <p:nvSpPr>
          <p:cNvPr id="245" name="Google Shape;245;p27"/>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246" name="Google Shape;246;p27"/>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247" name="Google Shape;247;p27"/>
          <p:cNvSpPr txBox="1"/>
          <p:nvPr/>
        </p:nvSpPr>
        <p:spPr>
          <a:xfrm>
            <a:off x="45266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248" name="Google Shape;248;p27"/>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249" name="Google Shape;249;p27"/>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250" name="Google Shape;250;p27"/>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251" name="Google Shape;251;p27"/>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252" name="Google Shape;252;p27"/>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Montserrat Medium"/>
                <a:ea typeface="Montserrat Medium"/>
                <a:cs typeface="Montserrat Medium"/>
                <a:sym typeface="Montserrat Medium"/>
              </a:rPr>
              <a:t>needfinding</a:t>
            </a:r>
            <a:endParaRPr sz="1200">
              <a:solidFill>
                <a:srgbClr val="B7B7B7"/>
              </a:solidFill>
              <a:latin typeface="Montserrat Medium"/>
              <a:ea typeface="Montserrat Medium"/>
              <a:cs typeface="Montserrat Medium"/>
              <a:sym typeface="Montserrat Medium"/>
            </a:endParaRPr>
          </a:p>
        </p:txBody>
      </p:sp>
      <p:sp>
        <p:nvSpPr>
          <p:cNvPr id="253" name="Google Shape;253;p27"/>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lo-fi</a:t>
            </a:r>
            <a:endParaRPr sz="1200">
              <a:solidFill>
                <a:srgbClr val="666666"/>
              </a:solidFill>
              <a:latin typeface="Montserrat Medium"/>
              <a:ea typeface="Montserrat Medium"/>
              <a:cs typeface="Montserrat Medium"/>
              <a:sym typeface="Montserrat Medium"/>
            </a:endParaRPr>
          </a:p>
        </p:txBody>
      </p:sp>
      <p:sp>
        <p:nvSpPr>
          <p:cNvPr id="254" name="Google Shape;254;p27"/>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med-fi</a:t>
            </a:r>
            <a:endParaRPr sz="1200">
              <a:solidFill>
                <a:srgbClr val="CCCCCC"/>
              </a:solidFill>
              <a:latin typeface="Montserrat Medium"/>
              <a:ea typeface="Montserrat Medium"/>
              <a:cs typeface="Montserrat Medium"/>
              <a:sym typeface="Montserrat Medium"/>
            </a:endParaRPr>
          </a:p>
        </p:txBody>
      </p:sp>
      <p:sp>
        <p:nvSpPr>
          <p:cNvPr id="255" name="Google Shape;255;p27"/>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hi-fi</a:t>
            </a:r>
            <a:endParaRPr sz="1200">
              <a:solidFill>
                <a:srgbClr val="CCCCCC"/>
              </a:solidFill>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359725" y="813775"/>
            <a:ext cx="4947900" cy="4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Complex: Connect </a:t>
            </a:r>
            <a:endParaRPr b="1" sz="1800">
              <a:latin typeface="Raleway"/>
              <a:ea typeface="Raleway"/>
              <a:cs typeface="Raleway"/>
              <a:sym typeface="Raleway"/>
            </a:endParaRPr>
          </a:p>
          <a:p>
            <a:pPr indent="0" lvl="0" marL="0" rtl="0" algn="l">
              <a:spcBef>
                <a:spcPts val="0"/>
              </a:spcBef>
              <a:spcAft>
                <a:spcPts val="0"/>
              </a:spcAft>
              <a:buNone/>
            </a:pPr>
            <a:r>
              <a:rPr b="1" lang="en" sz="1800">
                <a:latin typeface="Raleway"/>
                <a:ea typeface="Raleway"/>
                <a:cs typeface="Raleway"/>
                <a:sym typeface="Raleway"/>
              </a:rPr>
              <a:t>&amp; create new experiences</a:t>
            </a:r>
            <a:endParaRPr b="1" sz="1800">
              <a:latin typeface="Raleway"/>
              <a:ea typeface="Raleway"/>
              <a:cs typeface="Raleway"/>
              <a:sym typeface="Raleway"/>
            </a:endParaRPr>
          </a:p>
        </p:txBody>
      </p:sp>
      <p:pic>
        <p:nvPicPr>
          <p:cNvPr id="261" name="Google Shape;261;p28"/>
          <p:cNvPicPr preferRelativeResize="0"/>
          <p:nvPr/>
        </p:nvPicPr>
        <p:blipFill>
          <a:blip r:embed="rId3">
            <a:alphaModFix/>
          </a:blip>
          <a:stretch>
            <a:fillRect/>
          </a:stretch>
        </p:blipFill>
        <p:spPr>
          <a:xfrm>
            <a:off x="5756662" y="1684594"/>
            <a:ext cx="1598700" cy="2486083"/>
          </a:xfrm>
          <a:prstGeom prst="rect">
            <a:avLst/>
          </a:prstGeom>
          <a:noFill/>
          <a:ln>
            <a:noFill/>
          </a:ln>
        </p:spPr>
      </p:pic>
      <p:pic>
        <p:nvPicPr>
          <p:cNvPr id="262" name="Google Shape;262;p28"/>
          <p:cNvPicPr preferRelativeResize="0"/>
          <p:nvPr/>
        </p:nvPicPr>
        <p:blipFill>
          <a:blip r:embed="rId4">
            <a:alphaModFix/>
          </a:blip>
          <a:stretch>
            <a:fillRect/>
          </a:stretch>
        </p:blipFill>
        <p:spPr>
          <a:xfrm>
            <a:off x="2170137" y="1684594"/>
            <a:ext cx="2705362" cy="2899106"/>
          </a:xfrm>
          <a:prstGeom prst="rect">
            <a:avLst/>
          </a:prstGeom>
          <a:noFill/>
          <a:ln cap="flat" cmpd="sng" w="38100">
            <a:solidFill>
              <a:srgbClr val="87BBFE"/>
            </a:solidFill>
            <a:prstDash val="solid"/>
            <a:round/>
            <a:headEnd len="sm" w="sm" type="none"/>
            <a:tailEnd len="sm" w="sm" type="none"/>
          </a:ln>
        </p:spPr>
      </p:pic>
      <p:sp>
        <p:nvSpPr>
          <p:cNvPr id="263" name="Google Shape;263;p28"/>
          <p:cNvSpPr/>
          <p:nvPr/>
        </p:nvSpPr>
        <p:spPr>
          <a:xfrm>
            <a:off x="6994663" y="2452331"/>
            <a:ext cx="721800" cy="888300"/>
          </a:xfrm>
          <a:prstGeom prst="rect">
            <a:avLst/>
          </a:prstGeom>
          <a:noFill/>
          <a:ln cap="flat" cmpd="sng" w="38100">
            <a:solidFill>
              <a:srgbClr val="87BB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28"/>
          <p:cNvCxnSpPr/>
          <p:nvPr/>
        </p:nvCxnSpPr>
        <p:spPr>
          <a:xfrm>
            <a:off x="4890163" y="1676850"/>
            <a:ext cx="2109300" cy="779100"/>
          </a:xfrm>
          <a:prstGeom prst="straightConnector1">
            <a:avLst/>
          </a:prstGeom>
          <a:noFill/>
          <a:ln cap="flat" cmpd="sng" w="38100">
            <a:solidFill>
              <a:srgbClr val="87BBFE"/>
            </a:solidFill>
            <a:prstDash val="solid"/>
            <a:round/>
            <a:headEnd len="med" w="med" type="none"/>
            <a:tailEnd len="med" w="med" type="none"/>
          </a:ln>
        </p:spPr>
      </p:cxnSp>
      <p:cxnSp>
        <p:nvCxnSpPr>
          <p:cNvPr id="265" name="Google Shape;265;p28"/>
          <p:cNvCxnSpPr/>
          <p:nvPr/>
        </p:nvCxnSpPr>
        <p:spPr>
          <a:xfrm flipH="1" rot="10800000">
            <a:off x="4900538" y="3336900"/>
            <a:ext cx="2109300" cy="1254600"/>
          </a:xfrm>
          <a:prstGeom prst="straightConnector1">
            <a:avLst/>
          </a:prstGeom>
          <a:noFill/>
          <a:ln cap="flat" cmpd="sng" w="38100">
            <a:solidFill>
              <a:srgbClr val="87BBFE"/>
            </a:solidFill>
            <a:prstDash val="solid"/>
            <a:round/>
            <a:headEnd len="med" w="med" type="none"/>
            <a:tailEnd len="med" w="med" type="none"/>
          </a:ln>
        </p:spPr>
      </p:cxnSp>
      <p:sp>
        <p:nvSpPr>
          <p:cNvPr id="266" name="Google Shape;266;p28"/>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267" name="Google Shape;267;p28"/>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268" name="Google Shape;268;p28"/>
          <p:cNvSpPr txBox="1"/>
          <p:nvPr/>
        </p:nvSpPr>
        <p:spPr>
          <a:xfrm>
            <a:off x="45266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269" name="Google Shape;269;p28"/>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270" name="Google Shape;270;p28"/>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271" name="Google Shape;271;p28"/>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272" name="Google Shape;272;p28"/>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273" name="Google Shape;273;p28"/>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Montserrat Medium"/>
                <a:ea typeface="Montserrat Medium"/>
                <a:cs typeface="Montserrat Medium"/>
                <a:sym typeface="Montserrat Medium"/>
              </a:rPr>
              <a:t>needfinding</a:t>
            </a:r>
            <a:endParaRPr sz="1200">
              <a:solidFill>
                <a:srgbClr val="B7B7B7"/>
              </a:solidFill>
              <a:latin typeface="Montserrat Medium"/>
              <a:ea typeface="Montserrat Medium"/>
              <a:cs typeface="Montserrat Medium"/>
              <a:sym typeface="Montserrat Medium"/>
            </a:endParaRPr>
          </a:p>
        </p:txBody>
      </p:sp>
      <p:sp>
        <p:nvSpPr>
          <p:cNvPr id="274" name="Google Shape;274;p28"/>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lo-fi</a:t>
            </a:r>
            <a:endParaRPr sz="1200">
              <a:solidFill>
                <a:srgbClr val="666666"/>
              </a:solidFill>
              <a:latin typeface="Montserrat Medium"/>
              <a:ea typeface="Montserrat Medium"/>
              <a:cs typeface="Montserrat Medium"/>
              <a:sym typeface="Montserrat Medium"/>
            </a:endParaRPr>
          </a:p>
        </p:txBody>
      </p:sp>
      <p:sp>
        <p:nvSpPr>
          <p:cNvPr id="275" name="Google Shape;275;p28"/>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med-fi</a:t>
            </a:r>
            <a:endParaRPr sz="1200">
              <a:solidFill>
                <a:srgbClr val="CCCCCC"/>
              </a:solidFill>
              <a:latin typeface="Montserrat Medium"/>
              <a:ea typeface="Montserrat Medium"/>
              <a:cs typeface="Montserrat Medium"/>
              <a:sym typeface="Montserrat Medium"/>
            </a:endParaRPr>
          </a:p>
        </p:txBody>
      </p:sp>
      <p:sp>
        <p:nvSpPr>
          <p:cNvPr id="276" name="Google Shape;276;p28"/>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hi-fi</a:t>
            </a:r>
            <a:endParaRPr sz="1200">
              <a:solidFill>
                <a:srgbClr val="CCCCCC"/>
              </a:solidFill>
              <a:latin typeface="Montserrat Medium"/>
              <a:ea typeface="Montserrat Medium"/>
              <a:cs typeface="Montserrat Medium"/>
              <a:sym typeface="Montserra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9"/>
          <p:cNvSpPr txBox="1"/>
          <p:nvPr>
            <p:ph type="title"/>
          </p:nvPr>
        </p:nvSpPr>
        <p:spPr>
          <a:xfrm>
            <a:off x="3287250" y="1999300"/>
            <a:ext cx="256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Raleway"/>
                <a:ea typeface="Raleway"/>
                <a:cs typeface="Raleway"/>
                <a:sym typeface="Raleway"/>
              </a:rPr>
              <a:t>Med</a:t>
            </a:r>
            <a:r>
              <a:rPr lang="en" sz="6000">
                <a:latin typeface="Raleway"/>
                <a:ea typeface="Raleway"/>
                <a:cs typeface="Raleway"/>
                <a:sym typeface="Raleway"/>
              </a:rPr>
              <a:t>-fi</a:t>
            </a:r>
            <a:endParaRPr sz="6000">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0"/>
          <p:cNvSpPr txBox="1"/>
          <p:nvPr/>
        </p:nvSpPr>
        <p:spPr>
          <a:xfrm>
            <a:off x="-330887" y="1060300"/>
            <a:ext cx="2463600" cy="6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Montserrat Medium"/>
                <a:ea typeface="Montserrat Medium"/>
                <a:cs typeface="Montserrat Medium"/>
                <a:sym typeface="Montserrat Medium"/>
              </a:rPr>
              <a:t>find an </a:t>
            </a:r>
            <a:endParaRPr sz="2400">
              <a:latin typeface="Montserrat Medium"/>
              <a:ea typeface="Montserrat Medium"/>
              <a:cs typeface="Montserrat Medium"/>
              <a:sym typeface="Montserrat Medium"/>
            </a:endParaRPr>
          </a:p>
          <a:p>
            <a:pPr indent="0" lvl="0" marL="0" rtl="0" algn="r">
              <a:spcBef>
                <a:spcPts val="0"/>
              </a:spcBef>
              <a:spcAft>
                <a:spcPts val="0"/>
              </a:spcAft>
              <a:buNone/>
            </a:pPr>
            <a:r>
              <a:rPr lang="en" sz="2400">
                <a:latin typeface="Montserrat Medium"/>
                <a:ea typeface="Montserrat Medium"/>
                <a:cs typeface="Montserrat Medium"/>
                <a:sym typeface="Montserrat Medium"/>
              </a:rPr>
              <a:t>object</a:t>
            </a:r>
            <a:endParaRPr sz="2400">
              <a:latin typeface="Montserrat Medium"/>
              <a:ea typeface="Montserrat Medium"/>
              <a:cs typeface="Montserrat Medium"/>
              <a:sym typeface="Montserrat Medium"/>
            </a:endParaRPr>
          </a:p>
        </p:txBody>
      </p:sp>
      <p:pic>
        <p:nvPicPr>
          <p:cNvPr id="287" name="Google Shape;287;p30"/>
          <p:cNvPicPr preferRelativeResize="0"/>
          <p:nvPr/>
        </p:nvPicPr>
        <p:blipFill>
          <a:blip r:embed="rId3">
            <a:alphaModFix/>
          </a:blip>
          <a:stretch>
            <a:fillRect/>
          </a:stretch>
        </p:blipFill>
        <p:spPr>
          <a:xfrm>
            <a:off x="2563370" y="1068485"/>
            <a:ext cx="1692868" cy="3028482"/>
          </a:xfrm>
          <a:prstGeom prst="rect">
            <a:avLst/>
          </a:prstGeom>
          <a:noFill/>
          <a:ln cap="flat" cmpd="sng" w="9525">
            <a:solidFill>
              <a:schemeClr val="dk2"/>
            </a:solidFill>
            <a:prstDash val="solid"/>
            <a:round/>
            <a:headEnd len="sm" w="sm" type="none"/>
            <a:tailEnd len="sm" w="sm" type="none"/>
          </a:ln>
        </p:spPr>
      </p:pic>
      <p:pic>
        <p:nvPicPr>
          <p:cNvPr id="288" name="Google Shape;288;p30"/>
          <p:cNvPicPr preferRelativeResize="0"/>
          <p:nvPr/>
        </p:nvPicPr>
        <p:blipFill>
          <a:blip r:embed="rId4">
            <a:alphaModFix/>
          </a:blip>
          <a:stretch>
            <a:fillRect/>
          </a:stretch>
        </p:blipFill>
        <p:spPr>
          <a:xfrm>
            <a:off x="6638600" y="1068485"/>
            <a:ext cx="1703175" cy="3028481"/>
          </a:xfrm>
          <a:prstGeom prst="rect">
            <a:avLst/>
          </a:prstGeom>
          <a:noFill/>
          <a:ln cap="flat" cmpd="sng" w="9525">
            <a:solidFill>
              <a:schemeClr val="dk2"/>
            </a:solidFill>
            <a:prstDash val="solid"/>
            <a:round/>
            <a:headEnd len="sm" w="sm" type="none"/>
            <a:tailEnd len="sm" w="sm" type="none"/>
          </a:ln>
        </p:spPr>
      </p:pic>
      <p:sp>
        <p:nvSpPr>
          <p:cNvPr id="289" name="Google Shape;289;p30"/>
          <p:cNvSpPr/>
          <p:nvPr/>
        </p:nvSpPr>
        <p:spPr>
          <a:xfrm>
            <a:off x="2521355" y="1351741"/>
            <a:ext cx="1792500" cy="3345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2513725" y="1686176"/>
            <a:ext cx="917100" cy="10554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30"/>
          <p:cNvCxnSpPr>
            <a:stCxn id="290" idx="3"/>
          </p:cNvCxnSpPr>
          <p:nvPr/>
        </p:nvCxnSpPr>
        <p:spPr>
          <a:xfrm>
            <a:off x="3430825" y="2213876"/>
            <a:ext cx="1161600" cy="0"/>
          </a:xfrm>
          <a:prstGeom prst="straightConnector1">
            <a:avLst/>
          </a:prstGeom>
          <a:noFill/>
          <a:ln cap="flat" cmpd="sng" w="28575">
            <a:solidFill>
              <a:srgbClr val="434343"/>
            </a:solidFill>
            <a:prstDash val="solid"/>
            <a:round/>
            <a:headEnd len="med" w="med" type="none"/>
            <a:tailEnd len="med" w="med" type="triangle"/>
          </a:ln>
        </p:spPr>
      </p:cxnSp>
      <p:sp>
        <p:nvSpPr>
          <p:cNvPr id="292" name="Google Shape;292;p30"/>
          <p:cNvSpPr txBox="1"/>
          <p:nvPr/>
        </p:nvSpPr>
        <p:spPr>
          <a:xfrm>
            <a:off x="2563370" y="3863598"/>
            <a:ext cx="1692900" cy="903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Montserrat"/>
                <a:ea typeface="Montserrat"/>
                <a:cs typeface="Montserrat"/>
                <a:sym typeface="Montserrat"/>
              </a:rPr>
              <a:t>home/feed</a:t>
            </a:r>
            <a:endParaRPr>
              <a:latin typeface="Montserrat"/>
              <a:ea typeface="Montserrat"/>
              <a:cs typeface="Montserrat"/>
              <a:sym typeface="Montserrat"/>
            </a:endParaRPr>
          </a:p>
        </p:txBody>
      </p:sp>
      <p:sp>
        <p:nvSpPr>
          <p:cNvPr id="293" name="Google Shape;293;p30"/>
          <p:cNvSpPr txBox="1"/>
          <p:nvPr/>
        </p:nvSpPr>
        <p:spPr>
          <a:xfrm>
            <a:off x="6567605" y="4015998"/>
            <a:ext cx="1692900" cy="903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Montserrat"/>
                <a:ea typeface="Montserrat"/>
                <a:cs typeface="Montserrat"/>
                <a:sym typeface="Montserrat"/>
              </a:rPr>
              <a:t>contact</a:t>
            </a:r>
            <a:endParaRPr>
              <a:latin typeface="Montserrat"/>
              <a:ea typeface="Montserrat"/>
              <a:cs typeface="Montserrat"/>
              <a:sym typeface="Montserrat"/>
            </a:endParaRPr>
          </a:p>
        </p:txBody>
      </p:sp>
      <p:pic>
        <p:nvPicPr>
          <p:cNvPr id="294" name="Google Shape;294;p30"/>
          <p:cNvPicPr preferRelativeResize="0"/>
          <p:nvPr/>
        </p:nvPicPr>
        <p:blipFill>
          <a:blip r:embed="rId5">
            <a:alphaModFix/>
          </a:blip>
          <a:stretch>
            <a:fillRect/>
          </a:stretch>
        </p:blipFill>
        <p:spPr>
          <a:xfrm>
            <a:off x="4595850" y="1068475"/>
            <a:ext cx="1703175" cy="3024239"/>
          </a:xfrm>
          <a:prstGeom prst="rect">
            <a:avLst/>
          </a:prstGeom>
          <a:noFill/>
          <a:ln cap="flat" cmpd="sng" w="9525">
            <a:solidFill>
              <a:schemeClr val="dk2"/>
            </a:solidFill>
            <a:prstDash val="solid"/>
            <a:round/>
            <a:headEnd len="sm" w="sm" type="none"/>
            <a:tailEnd len="sm" w="sm" type="none"/>
          </a:ln>
        </p:spPr>
      </p:pic>
      <p:sp>
        <p:nvSpPr>
          <p:cNvPr id="295" name="Google Shape;295;p30"/>
          <p:cNvSpPr txBox="1"/>
          <p:nvPr/>
        </p:nvSpPr>
        <p:spPr>
          <a:xfrm>
            <a:off x="4565482" y="4015998"/>
            <a:ext cx="1692900" cy="903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Montserrat"/>
                <a:ea typeface="Montserrat"/>
                <a:cs typeface="Montserrat"/>
                <a:sym typeface="Montserrat"/>
              </a:rPr>
              <a:t>object page</a:t>
            </a:r>
            <a:endParaRPr>
              <a:latin typeface="Montserrat"/>
              <a:ea typeface="Montserrat"/>
              <a:cs typeface="Montserrat"/>
              <a:sym typeface="Montserrat"/>
            </a:endParaRPr>
          </a:p>
          <a:p>
            <a:pPr indent="0" lvl="0" marL="0" rtl="0" algn="ctr">
              <a:lnSpc>
                <a:spcPct val="115000"/>
              </a:lnSpc>
              <a:spcBef>
                <a:spcPts val="0"/>
              </a:spcBef>
              <a:spcAft>
                <a:spcPts val="0"/>
              </a:spcAft>
              <a:buNone/>
            </a:pPr>
            <a:r>
              <a:rPr lang="en">
                <a:latin typeface="Montserrat"/>
                <a:ea typeface="Montserrat"/>
                <a:cs typeface="Montserrat"/>
                <a:sym typeface="Montserrat"/>
              </a:rPr>
              <a:t>(others)</a:t>
            </a:r>
            <a:endParaRPr>
              <a:latin typeface="Montserrat"/>
              <a:ea typeface="Montserrat"/>
              <a:cs typeface="Montserrat"/>
              <a:sym typeface="Montserrat"/>
            </a:endParaRPr>
          </a:p>
        </p:txBody>
      </p:sp>
      <p:sp>
        <p:nvSpPr>
          <p:cNvPr id="296" name="Google Shape;296;p30"/>
          <p:cNvSpPr/>
          <p:nvPr/>
        </p:nvSpPr>
        <p:spPr>
          <a:xfrm>
            <a:off x="5017075" y="3485525"/>
            <a:ext cx="860700" cy="269700"/>
          </a:xfrm>
          <a:prstGeom prst="rect">
            <a:avLst/>
          </a:prstGeom>
          <a:no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 name="Google Shape;297;p30"/>
          <p:cNvCxnSpPr>
            <a:stCxn id="296" idx="3"/>
          </p:cNvCxnSpPr>
          <p:nvPr/>
        </p:nvCxnSpPr>
        <p:spPr>
          <a:xfrm>
            <a:off x="5877775" y="3620375"/>
            <a:ext cx="763500" cy="0"/>
          </a:xfrm>
          <a:prstGeom prst="straightConnector1">
            <a:avLst/>
          </a:prstGeom>
          <a:noFill/>
          <a:ln cap="flat" cmpd="sng" w="28575">
            <a:solidFill>
              <a:srgbClr val="434343"/>
            </a:solidFill>
            <a:prstDash val="solid"/>
            <a:round/>
            <a:headEnd len="med" w="med" type="none"/>
            <a:tailEnd len="med" w="med" type="triangle"/>
          </a:ln>
        </p:spPr>
      </p:cxnSp>
      <p:sp>
        <p:nvSpPr>
          <p:cNvPr id="298" name="Google Shape;298;p30"/>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299" name="Google Shape;299;p30"/>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300" name="Google Shape;300;p30"/>
          <p:cNvSpPr txBox="1"/>
          <p:nvPr/>
        </p:nvSpPr>
        <p:spPr>
          <a:xfrm>
            <a:off x="45266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301" name="Google Shape;301;p30"/>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302" name="Google Shape;302;p30"/>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303" name="Google Shape;303;p30"/>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304" name="Google Shape;304;p30"/>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305" name="Google Shape;305;p30"/>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Montserrat Medium"/>
                <a:ea typeface="Montserrat Medium"/>
                <a:cs typeface="Montserrat Medium"/>
                <a:sym typeface="Montserrat Medium"/>
              </a:rPr>
              <a:t>needfinding</a:t>
            </a:r>
            <a:endParaRPr sz="1200">
              <a:solidFill>
                <a:srgbClr val="B7B7B7"/>
              </a:solidFill>
              <a:latin typeface="Montserrat Medium"/>
              <a:ea typeface="Montserrat Medium"/>
              <a:cs typeface="Montserrat Medium"/>
              <a:sym typeface="Montserrat Medium"/>
            </a:endParaRPr>
          </a:p>
        </p:txBody>
      </p:sp>
      <p:sp>
        <p:nvSpPr>
          <p:cNvPr id="306" name="Google Shape;306;p30"/>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Montserrat Medium"/>
                <a:ea typeface="Montserrat Medium"/>
                <a:cs typeface="Montserrat Medium"/>
                <a:sym typeface="Montserrat Medium"/>
              </a:rPr>
              <a:t>lo-fi</a:t>
            </a:r>
            <a:endParaRPr sz="1200">
              <a:solidFill>
                <a:srgbClr val="B7B7B7"/>
              </a:solidFill>
              <a:latin typeface="Montserrat Medium"/>
              <a:ea typeface="Montserrat Medium"/>
              <a:cs typeface="Montserrat Medium"/>
              <a:sym typeface="Montserrat Medium"/>
            </a:endParaRPr>
          </a:p>
        </p:txBody>
      </p:sp>
      <p:sp>
        <p:nvSpPr>
          <p:cNvPr id="307" name="Google Shape;307;p30"/>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med-fi</a:t>
            </a:r>
            <a:endParaRPr sz="1200">
              <a:solidFill>
                <a:srgbClr val="666666"/>
              </a:solidFill>
              <a:latin typeface="Montserrat Medium"/>
              <a:ea typeface="Montserrat Medium"/>
              <a:cs typeface="Montserrat Medium"/>
              <a:sym typeface="Montserrat Medium"/>
            </a:endParaRPr>
          </a:p>
        </p:txBody>
      </p:sp>
      <p:sp>
        <p:nvSpPr>
          <p:cNvPr id="308" name="Google Shape;308;p30"/>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hi-fi</a:t>
            </a:r>
            <a:endParaRPr sz="1200">
              <a:solidFill>
                <a:srgbClr val="CCCCCC"/>
              </a:solidFill>
              <a:latin typeface="Montserrat Medium"/>
              <a:ea typeface="Montserrat Medium"/>
              <a:cs typeface="Montserrat Medium"/>
              <a:sym typeface="Montserr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31"/>
          <p:cNvPicPr preferRelativeResize="0"/>
          <p:nvPr/>
        </p:nvPicPr>
        <p:blipFill>
          <a:blip r:embed="rId3">
            <a:alphaModFix/>
          </a:blip>
          <a:stretch>
            <a:fillRect/>
          </a:stretch>
        </p:blipFill>
        <p:spPr>
          <a:xfrm>
            <a:off x="3616900" y="1069100"/>
            <a:ext cx="1729800" cy="3069021"/>
          </a:xfrm>
          <a:prstGeom prst="rect">
            <a:avLst/>
          </a:prstGeom>
          <a:noFill/>
          <a:ln cap="flat" cmpd="sng" w="9525">
            <a:solidFill>
              <a:schemeClr val="dk2"/>
            </a:solidFill>
            <a:prstDash val="solid"/>
            <a:round/>
            <a:headEnd len="sm" w="sm" type="none"/>
            <a:tailEnd len="sm" w="sm" type="none"/>
          </a:ln>
        </p:spPr>
      </p:pic>
      <p:sp>
        <p:nvSpPr>
          <p:cNvPr id="314" name="Google Shape;314;p31"/>
          <p:cNvSpPr txBox="1"/>
          <p:nvPr/>
        </p:nvSpPr>
        <p:spPr>
          <a:xfrm>
            <a:off x="-489850" y="1060300"/>
            <a:ext cx="3689400" cy="6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Montserrat Medium"/>
                <a:ea typeface="Montserrat Medium"/>
                <a:cs typeface="Montserrat Medium"/>
                <a:sym typeface="Montserrat Medium"/>
              </a:rPr>
              <a:t>give an object</a:t>
            </a:r>
            <a:endParaRPr sz="2400">
              <a:latin typeface="Montserrat Medium"/>
              <a:ea typeface="Montserrat Medium"/>
              <a:cs typeface="Montserrat Medium"/>
              <a:sym typeface="Montserrat Medium"/>
            </a:endParaRPr>
          </a:p>
        </p:txBody>
      </p:sp>
      <p:sp>
        <p:nvSpPr>
          <p:cNvPr id="315" name="Google Shape;315;p31"/>
          <p:cNvSpPr txBox="1"/>
          <p:nvPr/>
        </p:nvSpPr>
        <p:spPr>
          <a:xfrm>
            <a:off x="3630170" y="3863598"/>
            <a:ext cx="1692900" cy="903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Montserrat"/>
                <a:ea typeface="Montserrat"/>
                <a:cs typeface="Montserrat"/>
                <a:sym typeface="Montserrat"/>
              </a:rPr>
              <a:t>give</a:t>
            </a:r>
            <a:endParaRPr>
              <a:latin typeface="Montserrat"/>
              <a:ea typeface="Montserrat"/>
              <a:cs typeface="Montserrat"/>
              <a:sym typeface="Montserrat"/>
            </a:endParaRPr>
          </a:p>
        </p:txBody>
      </p:sp>
      <p:sp>
        <p:nvSpPr>
          <p:cNvPr id="316" name="Google Shape;316;p31"/>
          <p:cNvSpPr txBox="1"/>
          <p:nvPr/>
        </p:nvSpPr>
        <p:spPr>
          <a:xfrm>
            <a:off x="6232280" y="4015998"/>
            <a:ext cx="1692900" cy="903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Montserrat"/>
                <a:ea typeface="Montserrat"/>
                <a:cs typeface="Montserrat"/>
                <a:sym typeface="Montserrat"/>
              </a:rPr>
              <a:t>object page</a:t>
            </a:r>
            <a:endParaRPr>
              <a:latin typeface="Montserrat"/>
              <a:ea typeface="Montserrat"/>
              <a:cs typeface="Montserrat"/>
              <a:sym typeface="Montserrat"/>
            </a:endParaRPr>
          </a:p>
          <a:p>
            <a:pPr indent="0" lvl="0" marL="0" rtl="0" algn="ctr">
              <a:lnSpc>
                <a:spcPct val="115000"/>
              </a:lnSpc>
              <a:spcBef>
                <a:spcPts val="0"/>
              </a:spcBef>
              <a:spcAft>
                <a:spcPts val="0"/>
              </a:spcAft>
              <a:buNone/>
            </a:pPr>
            <a:r>
              <a:rPr lang="en">
                <a:latin typeface="Montserrat"/>
                <a:ea typeface="Montserrat"/>
                <a:cs typeface="Montserrat"/>
                <a:sym typeface="Montserrat"/>
              </a:rPr>
              <a:t>(personal)</a:t>
            </a:r>
            <a:endParaRPr>
              <a:latin typeface="Montserrat"/>
              <a:ea typeface="Montserrat"/>
              <a:cs typeface="Montserrat"/>
              <a:sym typeface="Montserrat"/>
            </a:endParaRPr>
          </a:p>
        </p:txBody>
      </p:sp>
      <p:pic>
        <p:nvPicPr>
          <p:cNvPr id="317" name="Google Shape;317;p31"/>
          <p:cNvPicPr preferRelativeResize="0"/>
          <p:nvPr/>
        </p:nvPicPr>
        <p:blipFill>
          <a:blip r:embed="rId4">
            <a:alphaModFix/>
          </a:blip>
          <a:stretch>
            <a:fillRect/>
          </a:stretch>
        </p:blipFill>
        <p:spPr>
          <a:xfrm>
            <a:off x="6232275" y="1069100"/>
            <a:ext cx="1729800" cy="3060426"/>
          </a:xfrm>
          <a:prstGeom prst="rect">
            <a:avLst/>
          </a:prstGeom>
          <a:noFill/>
          <a:ln cap="flat" cmpd="sng" w="9525">
            <a:solidFill>
              <a:schemeClr val="dk2"/>
            </a:solidFill>
            <a:prstDash val="solid"/>
            <a:round/>
            <a:headEnd len="sm" w="sm" type="none"/>
            <a:tailEnd len="sm" w="sm" type="none"/>
          </a:ln>
        </p:spPr>
      </p:pic>
      <p:sp>
        <p:nvSpPr>
          <p:cNvPr id="318" name="Google Shape;318;p31"/>
          <p:cNvSpPr/>
          <p:nvPr/>
        </p:nvSpPr>
        <p:spPr>
          <a:xfrm>
            <a:off x="4320363" y="3338525"/>
            <a:ext cx="312900" cy="312900"/>
          </a:xfrm>
          <a:prstGeom prst="ellipse">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31"/>
          <p:cNvCxnSpPr/>
          <p:nvPr/>
        </p:nvCxnSpPr>
        <p:spPr>
          <a:xfrm>
            <a:off x="4633275" y="3494976"/>
            <a:ext cx="1599000" cy="0"/>
          </a:xfrm>
          <a:prstGeom prst="straightConnector1">
            <a:avLst/>
          </a:prstGeom>
          <a:noFill/>
          <a:ln cap="flat" cmpd="sng" w="28575">
            <a:solidFill>
              <a:srgbClr val="434343"/>
            </a:solidFill>
            <a:prstDash val="solid"/>
            <a:round/>
            <a:headEnd len="med" w="med" type="none"/>
            <a:tailEnd len="med" w="med" type="triangle"/>
          </a:ln>
        </p:spPr>
      </p:cxnSp>
      <p:sp>
        <p:nvSpPr>
          <p:cNvPr id="320" name="Google Shape;320;p31"/>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321" name="Google Shape;321;p31"/>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322" name="Google Shape;322;p31"/>
          <p:cNvSpPr txBox="1"/>
          <p:nvPr/>
        </p:nvSpPr>
        <p:spPr>
          <a:xfrm>
            <a:off x="45266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323" name="Google Shape;323;p31"/>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324" name="Google Shape;324;p31"/>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325" name="Google Shape;325;p31"/>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326" name="Google Shape;326;p31"/>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327" name="Google Shape;327;p31"/>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Montserrat Medium"/>
                <a:ea typeface="Montserrat Medium"/>
                <a:cs typeface="Montserrat Medium"/>
                <a:sym typeface="Montserrat Medium"/>
              </a:rPr>
              <a:t>needfinding</a:t>
            </a:r>
            <a:endParaRPr sz="1200">
              <a:solidFill>
                <a:srgbClr val="B7B7B7"/>
              </a:solidFill>
              <a:latin typeface="Montserrat Medium"/>
              <a:ea typeface="Montserrat Medium"/>
              <a:cs typeface="Montserrat Medium"/>
              <a:sym typeface="Montserrat Medium"/>
            </a:endParaRPr>
          </a:p>
        </p:txBody>
      </p:sp>
      <p:sp>
        <p:nvSpPr>
          <p:cNvPr id="328" name="Google Shape;328;p31"/>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Montserrat Medium"/>
                <a:ea typeface="Montserrat Medium"/>
                <a:cs typeface="Montserrat Medium"/>
                <a:sym typeface="Montserrat Medium"/>
              </a:rPr>
              <a:t>lo-fi</a:t>
            </a:r>
            <a:endParaRPr sz="1200">
              <a:solidFill>
                <a:srgbClr val="B7B7B7"/>
              </a:solidFill>
              <a:latin typeface="Montserrat Medium"/>
              <a:ea typeface="Montserrat Medium"/>
              <a:cs typeface="Montserrat Medium"/>
              <a:sym typeface="Montserrat Medium"/>
            </a:endParaRPr>
          </a:p>
        </p:txBody>
      </p:sp>
      <p:sp>
        <p:nvSpPr>
          <p:cNvPr id="329" name="Google Shape;329;p31"/>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med-fi</a:t>
            </a:r>
            <a:endParaRPr sz="1200">
              <a:solidFill>
                <a:srgbClr val="666666"/>
              </a:solidFill>
              <a:latin typeface="Montserrat Medium"/>
              <a:ea typeface="Montserrat Medium"/>
              <a:cs typeface="Montserrat Medium"/>
              <a:sym typeface="Montserrat Medium"/>
            </a:endParaRPr>
          </a:p>
        </p:txBody>
      </p:sp>
      <p:sp>
        <p:nvSpPr>
          <p:cNvPr id="330" name="Google Shape;330;p31"/>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hi-fi</a:t>
            </a:r>
            <a:endParaRPr sz="1200">
              <a:solidFill>
                <a:srgbClr val="CCCCCC"/>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1608700" y="1706663"/>
            <a:ext cx="6496200" cy="16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F3F3F3"/>
              </a:solidFill>
              <a:latin typeface="Raleway"/>
              <a:ea typeface="Raleway"/>
              <a:cs typeface="Raleway"/>
              <a:sym typeface="Raleway"/>
            </a:endParaRPr>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Meet the Team</a:t>
            </a:r>
            <a:endParaRPr>
              <a:latin typeface="Montserrat"/>
              <a:ea typeface="Montserrat"/>
              <a:cs typeface="Montserrat"/>
              <a:sym typeface="Montserrat"/>
            </a:endParaRPr>
          </a:p>
        </p:txBody>
      </p:sp>
      <p:pic>
        <p:nvPicPr>
          <p:cNvPr id="62" name="Google Shape;62;p14"/>
          <p:cNvPicPr preferRelativeResize="0"/>
          <p:nvPr/>
        </p:nvPicPr>
        <p:blipFill rotWithShape="1">
          <a:blip r:embed="rId3">
            <a:alphaModFix/>
          </a:blip>
          <a:srcRect b="0" l="5783" r="5783" t="0"/>
          <a:stretch/>
        </p:blipFill>
        <p:spPr>
          <a:xfrm>
            <a:off x="311700" y="1592202"/>
            <a:ext cx="1935600" cy="1911300"/>
          </a:xfrm>
          <a:prstGeom prst="ellipse">
            <a:avLst/>
          </a:prstGeom>
          <a:noFill/>
          <a:ln>
            <a:noFill/>
          </a:ln>
        </p:spPr>
      </p:pic>
      <p:pic>
        <p:nvPicPr>
          <p:cNvPr id="63" name="Google Shape;63;p14"/>
          <p:cNvPicPr preferRelativeResize="0"/>
          <p:nvPr/>
        </p:nvPicPr>
        <p:blipFill rotWithShape="1">
          <a:blip r:embed="rId4">
            <a:alphaModFix/>
          </a:blip>
          <a:srcRect b="0" l="9070" r="9062" t="0"/>
          <a:stretch/>
        </p:blipFill>
        <p:spPr>
          <a:xfrm>
            <a:off x="2506700" y="1592203"/>
            <a:ext cx="1935600" cy="1911300"/>
          </a:xfrm>
          <a:prstGeom prst="ellipse">
            <a:avLst/>
          </a:prstGeom>
          <a:noFill/>
          <a:ln>
            <a:noFill/>
          </a:ln>
        </p:spPr>
      </p:pic>
      <p:pic>
        <p:nvPicPr>
          <p:cNvPr id="64" name="Google Shape;64;p14"/>
          <p:cNvPicPr preferRelativeResize="0"/>
          <p:nvPr/>
        </p:nvPicPr>
        <p:blipFill rotWithShape="1">
          <a:blip r:embed="rId5">
            <a:alphaModFix/>
          </a:blip>
          <a:srcRect b="0" l="7672" r="0" t="0"/>
          <a:stretch/>
        </p:blipFill>
        <p:spPr>
          <a:xfrm>
            <a:off x="4701700" y="1592203"/>
            <a:ext cx="1935600" cy="1911300"/>
          </a:xfrm>
          <a:prstGeom prst="ellipse">
            <a:avLst/>
          </a:prstGeom>
          <a:noFill/>
          <a:ln>
            <a:noFill/>
          </a:ln>
        </p:spPr>
      </p:pic>
      <p:pic>
        <p:nvPicPr>
          <p:cNvPr id="65" name="Google Shape;65;p14"/>
          <p:cNvPicPr preferRelativeResize="0"/>
          <p:nvPr/>
        </p:nvPicPr>
        <p:blipFill>
          <a:blip r:embed="rId6">
            <a:alphaModFix/>
          </a:blip>
          <a:stretch>
            <a:fillRect/>
          </a:stretch>
        </p:blipFill>
        <p:spPr>
          <a:xfrm>
            <a:off x="6896700" y="1583500"/>
            <a:ext cx="1935600" cy="1928700"/>
          </a:xfrm>
          <a:prstGeom prst="ellipse">
            <a:avLst/>
          </a:prstGeom>
          <a:noFill/>
          <a:ln>
            <a:noFill/>
          </a:ln>
        </p:spPr>
      </p:pic>
      <p:sp>
        <p:nvSpPr>
          <p:cNvPr id="66" name="Google Shape;66;p14"/>
          <p:cNvSpPr txBox="1"/>
          <p:nvPr/>
        </p:nvSpPr>
        <p:spPr>
          <a:xfrm>
            <a:off x="311700" y="3609250"/>
            <a:ext cx="17568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Chloe Barreau</a:t>
            </a:r>
            <a:endParaRPr b="1" sz="1800">
              <a:latin typeface="Raleway"/>
              <a:ea typeface="Raleway"/>
              <a:cs typeface="Raleway"/>
              <a:sym typeface="Raleway"/>
            </a:endParaRPr>
          </a:p>
        </p:txBody>
      </p:sp>
      <p:sp>
        <p:nvSpPr>
          <p:cNvPr id="67" name="Google Shape;67;p14"/>
          <p:cNvSpPr txBox="1"/>
          <p:nvPr/>
        </p:nvSpPr>
        <p:spPr>
          <a:xfrm>
            <a:off x="5135900" y="3609250"/>
            <a:ext cx="1257900" cy="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Jenny Zhi</a:t>
            </a:r>
            <a:endParaRPr b="1" sz="1800">
              <a:latin typeface="Raleway"/>
              <a:ea typeface="Raleway"/>
              <a:cs typeface="Raleway"/>
              <a:sym typeface="Raleway"/>
            </a:endParaRPr>
          </a:p>
        </p:txBody>
      </p:sp>
      <p:sp>
        <p:nvSpPr>
          <p:cNvPr id="68" name="Google Shape;68;p14"/>
          <p:cNvSpPr txBox="1"/>
          <p:nvPr/>
        </p:nvSpPr>
        <p:spPr>
          <a:xfrm>
            <a:off x="2723800" y="3609250"/>
            <a:ext cx="17568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Cynthia Liang</a:t>
            </a:r>
            <a:endParaRPr b="1" sz="1800">
              <a:latin typeface="Raleway"/>
              <a:ea typeface="Raleway"/>
              <a:cs typeface="Raleway"/>
              <a:sym typeface="Raleway"/>
            </a:endParaRPr>
          </a:p>
        </p:txBody>
      </p:sp>
      <p:sp>
        <p:nvSpPr>
          <p:cNvPr id="69" name="Google Shape;69;p14"/>
          <p:cNvSpPr txBox="1"/>
          <p:nvPr/>
        </p:nvSpPr>
        <p:spPr>
          <a:xfrm>
            <a:off x="7049100" y="3609250"/>
            <a:ext cx="16308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aleway"/>
                <a:ea typeface="Raleway"/>
                <a:cs typeface="Raleway"/>
                <a:sym typeface="Raleway"/>
              </a:rPr>
              <a:t>Taylor Bacon</a:t>
            </a:r>
            <a:endParaRPr b="1" sz="18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32"/>
          <p:cNvSpPr txBox="1"/>
          <p:nvPr/>
        </p:nvSpPr>
        <p:spPr>
          <a:xfrm>
            <a:off x="165325" y="1066975"/>
            <a:ext cx="2097600" cy="6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latin typeface="Montserrat Medium"/>
                <a:ea typeface="Montserrat Medium"/>
                <a:cs typeface="Montserrat Medium"/>
                <a:sym typeface="Montserrat Medium"/>
              </a:rPr>
              <a:t>create groups to give and receive objects in</a:t>
            </a:r>
            <a:endParaRPr sz="2400">
              <a:latin typeface="Montserrat Medium"/>
              <a:ea typeface="Montserrat Medium"/>
              <a:cs typeface="Montserrat Medium"/>
              <a:sym typeface="Montserrat Medium"/>
            </a:endParaRPr>
          </a:p>
        </p:txBody>
      </p:sp>
      <p:sp>
        <p:nvSpPr>
          <p:cNvPr id="336" name="Google Shape;336;p32"/>
          <p:cNvSpPr txBox="1"/>
          <p:nvPr/>
        </p:nvSpPr>
        <p:spPr>
          <a:xfrm>
            <a:off x="2487170" y="3939798"/>
            <a:ext cx="1692900" cy="903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Montserrat"/>
                <a:ea typeface="Montserrat"/>
                <a:cs typeface="Montserrat"/>
                <a:sym typeface="Montserrat"/>
              </a:rPr>
              <a:t>groups</a:t>
            </a:r>
            <a:endParaRPr>
              <a:latin typeface="Montserrat"/>
              <a:ea typeface="Montserrat"/>
              <a:cs typeface="Montserrat"/>
              <a:sym typeface="Montserrat"/>
            </a:endParaRPr>
          </a:p>
        </p:txBody>
      </p:sp>
      <p:pic>
        <p:nvPicPr>
          <p:cNvPr id="337" name="Google Shape;337;p32"/>
          <p:cNvPicPr preferRelativeResize="0"/>
          <p:nvPr/>
        </p:nvPicPr>
        <p:blipFill>
          <a:blip r:embed="rId3">
            <a:alphaModFix/>
          </a:blip>
          <a:stretch>
            <a:fillRect/>
          </a:stretch>
        </p:blipFill>
        <p:spPr>
          <a:xfrm>
            <a:off x="2482025" y="1142563"/>
            <a:ext cx="1703175" cy="3032734"/>
          </a:xfrm>
          <a:prstGeom prst="rect">
            <a:avLst/>
          </a:prstGeom>
          <a:noFill/>
          <a:ln cap="flat" cmpd="sng" w="9525">
            <a:solidFill>
              <a:schemeClr val="dk2"/>
            </a:solidFill>
            <a:prstDash val="solid"/>
            <a:round/>
            <a:headEnd len="sm" w="sm" type="none"/>
            <a:tailEnd len="sm" w="sm" type="none"/>
          </a:ln>
        </p:spPr>
      </p:pic>
      <p:pic>
        <p:nvPicPr>
          <p:cNvPr id="338" name="Google Shape;338;p32"/>
          <p:cNvPicPr preferRelativeResize="0"/>
          <p:nvPr/>
        </p:nvPicPr>
        <p:blipFill>
          <a:blip r:embed="rId4">
            <a:alphaModFix/>
          </a:blip>
          <a:stretch>
            <a:fillRect/>
          </a:stretch>
        </p:blipFill>
        <p:spPr>
          <a:xfrm>
            <a:off x="4609750" y="1143175"/>
            <a:ext cx="1703175" cy="3031533"/>
          </a:xfrm>
          <a:prstGeom prst="rect">
            <a:avLst/>
          </a:prstGeom>
          <a:noFill/>
          <a:ln cap="flat" cmpd="sng" w="9525">
            <a:solidFill>
              <a:schemeClr val="dk2"/>
            </a:solidFill>
            <a:prstDash val="solid"/>
            <a:round/>
            <a:headEnd len="sm" w="sm" type="none"/>
            <a:tailEnd len="sm" w="sm" type="none"/>
          </a:ln>
        </p:spPr>
      </p:pic>
      <p:sp>
        <p:nvSpPr>
          <p:cNvPr id="339" name="Google Shape;339;p32"/>
          <p:cNvSpPr txBox="1"/>
          <p:nvPr/>
        </p:nvSpPr>
        <p:spPr>
          <a:xfrm>
            <a:off x="4614882" y="3939798"/>
            <a:ext cx="1692900" cy="903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Montserrat"/>
                <a:ea typeface="Montserrat"/>
                <a:cs typeface="Montserrat"/>
                <a:sym typeface="Montserrat"/>
              </a:rPr>
              <a:t>new group</a:t>
            </a:r>
            <a:endParaRPr>
              <a:latin typeface="Montserrat"/>
              <a:ea typeface="Montserrat"/>
              <a:cs typeface="Montserrat"/>
              <a:sym typeface="Montserrat"/>
            </a:endParaRPr>
          </a:p>
        </p:txBody>
      </p:sp>
      <p:pic>
        <p:nvPicPr>
          <p:cNvPr id="340" name="Google Shape;340;p32"/>
          <p:cNvPicPr preferRelativeResize="0"/>
          <p:nvPr/>
        </p:nvPicPr>
        <p:blipFill>
          <a:blip r:embed="rId5">
            <a:alphaModFix/>
          </a:blip>
          <a:stretch>
            <a:fillRect/>
          </a:stretch>
        </p:blipFill>
        <p:spPr>
          <a:xfrm>
            <a:off x="6737475" y="1142563"/>
            <a:ext cx="1703175" cy="3032750"/>
          </a:xfrm>
          <a:prstGeom prst="rect">
            <a:avLst/>
          </a:prstGeom>
          <a:noFill/>
          <a:ln cap="flat" cmpd="sng" w="9525">
            <a:solidFill>
              <a:schemeClr val="dk2"/>
            </a:solidFill>
            <a:prstDash val="solid"/>
            <a:round/>
            <a:headEnd len="sm" w="sm" type="none"/>
            <a:tailEnd len="sm" w="sm" type="none"/>
          </a:ln>
        </p:spPr>
      </p:pic>
      <p:sp>
        <p:nvSpPr>
          <p:cNvPr id="341" name="Google Shape;341;p32"/>
          <p:cNvSpPr txBox="1"/>
          <p:nvPr/>
        </p:nvSpPr>
        <p:spPr>
          <a:xfrm>
            <a:off x="6737482" y="3939798"/>
            <a:ext cx="1692900" cy="903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latin typeface="Montserrat"/>
                <a:ea typeface="Montserrat"/>
                <a:cs typeface="Montserrat"/>
                <a:sym typeface="Montserrat"/>
              </a:rPr>
              <a:t>group feed</a:t>
            </a:r>
            <a:endParaRPr>
              <a:latin typeface="Montserrat"/>
              <a:ea typeface="Montserrat"/>
              <a:cs typeface="Montserrat"/>
              <a:sym typeface="Montserrat"/>
            </a:endParaRPr>
          </a:p>
        </p:txBody>
      </p:sp>
      <p:sp>
        <p:nvSpPr>
          <p:cNvPr id="342" name="Google Shape;342;p32"/>
          <p:cNvSpPr/>
          <p:nvPr/>
        </p:nvSpPr>
        <p:spPr>
          <a:xfrm>
            <a:off x="3892913" y="1143175"/>
            <a:ext cx="312900" cy="312900"/>
          </a:xfrm>
          <a:prstGeom prst="ellipse">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32"/>
          <p:cNvCxnSpPr/>
          <p:nvPr/>
        </p:nvCxnSpPr>
        <p:spPr>
          <a:xfrm>
            <a:off x="4205825" y="1223426"/>
            <a:ext cx="396000" cy="0"/>
          </a:xfrm>
          <a:prstGeom prst="straightConnector1">
            <a:avLst/>
          </a:prstGeom>
          <a:noFill/>
          <a:ln cap="flat" cmpd="sng" w="28575">
            <a:solidFill>
              <a:srgbClr val="434343"/>
            </a:solidFill>
            <a:prstDash val="solid"/>
            <a:round/>
            <a:headEnd len="med" w="med" type="none"/>
            <a:tailEnd len="med" w="med" type="triangle"/>
          </a:ln>
        </p:spPr>
      </p:cxnSp>
      <p:sp>
        <p:nvSpPr>
          <p:cNvPr id="344" name="Google Shape;344;p32"/>
          <p:cNvSpPr/>
          <p:nvPr/>
        </p:nvSpPr>
        <p:spPr>
          <a:xfrm>
            <a:off x="5291713" y="3173350"/>
            <a:ext cx="312900" cy="312900"/>
          </a:xfrm>
          <a:prstGeom prst="ellipse">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 name="Google Shape;345;p32"/>
          <p:cNvCxnSpPr/>
          <p:nvPr/>
        </p:nvCxnSpPr>
        <p:spPr>
          <a:xfrm>
            <a:off x="5604625" y="3329801"/>
            <a:ext cx="1119900" cy="0"/>
          </a:xfrm>
          <a:prstGeom prst="straightConnector1">
            <a:avLst/>
          </a:prstGeom>
          <a:noFill/>
          <a:ln cap="flat" cmpd="sng" w="28575">
            <a:solidFill>
              <a:srgbClr val="434343"/>
            </a:solidFill>
            <a:prstDash val="solid"/>
            <a:round/>
            <a:headEnd len="med" w="med" type="none"/>
            <a:tailEnd len="med" w="med" type="triangle"/>
          </a:ln>
        </p:spPr>
      </p:cxnSp>
      <p:sp>
        <p:nvSpPr>
          <p:cNvPr id="346" name="Google Shape;346;p32"/>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347" name="Google Shape;347;p32"/>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348" name="Google Shape;348;p32"/>
          <p:cNvSpPr txBox="1"/>
          <p:nvPr/>
        </p:nvSpPr>
        <p:spPr>
          <a:xfrm>
            <a:off x="45266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349" name="Google Shape;349;p32"/>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350" name="Google Shape;350;p32"/>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351" name="Google Shape;351;p32"/>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352" name="Google Shape;352;p32"/>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353" name="Google Shape;353;p32"/>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Montserrat Medium"/>
                <a:ea typeface="Montserrat Medium"/>
                <a:cs typeface="Montserrat Medium"/>
                <a:sym typeface="Montserrat Medium"/>
              </a:rPr>
              <a:t>needfinding</a:t>
            </a:r>
            <a:endParaRPr sz="1200">
              <a:solidFill>
                <a:srgbClr val="B7B7B7"/>
              </a:solidFill>
              <a:latin typeface="Montserrat Medium"/>
              <a:ea typeface="Montserrat Medium"/>
              <a:cs typeface="Montserrat Medium"/>
              <a:sym typeface="Montserrat Medium"/>
            </a:endParaRPr>
          </a:p>
        </p:txBody>
      </p:sp>
      <p:sp>
        <p:nvSpPr>
          <p:cNvPr id="354" name="Google Shape;354;p32"/>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7B7B7"/>
                </a:solidFill>
                <a:latin typeface="Montserrat Medium"/>
                <a:ea typeface="Montserrat Medium"/>
                <a:cs typeface="Montserrat Medium"/>
                <a:sym typeface="Montserrat Medium"/>
              </a:rPr>
              <a:t>lo-fi</a:t>
            </a:r>
            <a:endParaRPr sz="1200">
              <a:solidFill>
                <a:srgbClr val="B7B7B7"/>
              </a:solidFill>
              <a:latin typeface="Montserrat Medium"/>
              <a:ea typeface="Montserrat Medium"/>
              <a:cs typeface="Montserrat Medium"/>
              <a:sym typeface="Montserrat Medium"/>
            </a:endParaRPr>
          </a:p>
        </p:txBody>
      </p:sp>
      <p:sp>
        <p:nvSpPr>
          <p:cNvPr id="355" name="Google Shape;355;p32"/>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med-fi</a:t>
            </a:r>
            <a:endParaRPr sz="1200">
              <a:solidFill>
                <a:srgbClr val="666666"/>
              </a:solidFill>
              <a:latin typeface="Montserrat Medium"/>
              <a:ea typeface="Montserrat Medium"/>
              <a:cs typeface="Montserrat Medium"/>
              <a:sym typeface="Montserrat Medium"/>
            </a:endParaRPr>
          </a:p>
        </p:txBody>
      </p:sp>
      <p:sp>
        <p:nvSpPr>
          <p:cNvPr id="356" name="Google Shape;356;p32"/>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hi-fi</a:t>
            </a:r>
            <a:endParaRPr sz="1200">
              <a:solidFill>
                <a:srgbClr val="CCCCCC"/>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Hi-fi Demo</a:t>
            </a:r>
            <a:endParaRPr>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7" name="Google Shape;367;p34"/>
          <p:cNvPicPr preferRelativeResize="0"/>
          <p:nvPr/>
        </p:nvPicPr>
        <p:blipFill>
          <a:blip r:embed="rId3">
            <a:alphaModFix/>
          </a:blip>
          <a:stretch>
            <a:fillRect/>
          </a:stretch>
        </p:blipFill>
        <p:spPr>
          <a:xfrm>
            <a:off x="605488" y="137038"/>
            <a:ext cx="7933027" cy="48694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3" name="Google Shape;373;p35"/>
          <p:cNvPicPr preferRelativeResize="0"/>
          <p:nvPr/>
        </p:nvPicPr>
        <p:blipFill>
          <a:blip r:embed="rId3">
            <a:alphaModFix/>
          </a:blip>
          <a:stretch>
            <a:fillRect/>
          </a:stretch>
        </p:blipFill>
        <p:spPr>
          <a:xfrm>
            <a:off x="1982338" y="389348"/>
            <a:ext cx="5179325" cy="465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9" name="Google Shape;379;p36"/>
          <p:cNvPicPr preferRelativeResize="0"/>
          <p:nvPr/>
        </p:nvPicPr>
        <p:blipFill>
          <a:blip r:embed="rId3">
            <a:alphaModFix/>
          </a:blip>
          <a:stretch>
            <a:fillRect/>
          </a:stretch>
        </p:blipFill>
        <p:spPr>
          <a:xfrm>
            <a:off x="0" y="491652"/>
            <a:ext cx="8923851" cy="4160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Future</a:t>
            </a:r>
            <a:endParaRPr>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311700" y="826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latin typeface="Raleway"/>
                <a:ea typeface="Raleway"/>
                <a:cs typeface="Raleway"/>
                <a:sym typeface="Raleway"/>
              </a:rPr>
              <a:t>Database</a:t>
            </a:r>
            <a:endParaRPr b="1">
              <a:solidFill>
                <a:srgbClr val="1155CC"/>
              </a:solidFill>
              <a:latin typeface="Raleway"/>
              <a:ea typeface="Raleway"/>
              <a:cs typeface="Raleway"/>
              <a:sym typeface="Raleway"/>
            </a:endParaRPr>
          </a:p>
        </p:txBody>
      </p:sp>
      <p:sp>
        <p:nvSpPr>
          <p:cNvPr id="390" name="Google Shape;390;p38"/>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Raleway"/>
                <a:ea typeface="Raleway"/>
                <a:cs typeface="Raleway"/>
                <a:sym typeface="Raleway"/>
              </a:rPr>
              <a:t>Setting object status</a:t>
            </a:r>
            <a:endParaRPr>
              <a:latin typeface="Raleway"/>
              <a:ea typeface="Raleway"/>
              <a:cs typeface="Raleway"/>
              <a:sym typeface="Raleway"/>
            </a:endParaRPr>
          </a:p>
        </p:txBody>
      </p:sp>
      <p:sp>
        <p:nvSpPr>
          <p:cNvPr id="391" name="Google Shape;391;p38"/>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392" name="Google Shape;392;p38"/>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design evolution</a:t>
            </a:r>
            <a:endParaRPr sz="1600">
              <a:solidFill>
                <a:srgbClr val="B7B7B7"/>
              </a:solidFill>
              <a:latin typeface="Montserrat"/>
              <a:ea typeface="Montserrat"/>
              <a:cs typeface="Montserrat"/>
              <a:sym typeface="Montserrat"/>
            </a:endParaRPr>
          </a:p>
        </p:txBody>
      </p:sp>
      <p:sp>
        <p:nvSpPr>
          <p:cNvPr id="393" name="Google Shape;393;p38"/>
          <p:cNvSpPr txBox="1"/>
          <p:nvPr/>
        </p:nvSpPr>
        <p:spPr>
          <a:xfrm>
            <a:off x="45266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394" name="Google Shape;394;p38"/>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Montserrat"/>
                <a:ea typeface="Montserrat"/>
                <a:cs typeface="Montserrat"/>
                <a:sym typeface="Montserrat"/>
              </a:rPr>
              <a:t>future</a:t>
            </a:r>
            <a:endParaRPr sz="1600">
              <a:solidFill>
                <a:srgbClr val="666666"/>
              </a:solidFill>
              <a:latin typeface="Montserrat"/>
              <a:ea typeface="Montserrat"/>
              <a:cs typeface="Montserrat"/>
              <a:sym typeface="Montserrat"/>
            </a:endParaRPr>
          </a:p>
        </p:txBody>
      </p:sp>
      <p:cxnSp>
        <p:nvCxnSpPr>
          <p:cNvPr id="395" name="Google Shape;395;p38"/>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396" name="Google Shape;396;p38"/>
          <p:cNvCxnSpPr/>
          <p:nvPr/>
        </p:nvCxnSpPr>
        <p:spPr>
          <a:xfrm flipH="1" rot="10800000">
            <a:off x="5563850" y="468775"/>
            <a:ext cx="1689300" cy="2100"/>
          </a:xfrm>
          <a:prstGeom prst="straightConnector1">
            <a:avLst/>
          </a:prstGeom>
          <a:noFill/>
          <a:ln cap="flat" cmpd="sng" w="38100">
            <a:solidFill>
              <a:srgbClr val="666666"/>
            </a:solidFill>
            <a:prstDash val="solid"/>
            <a:round/>
            <a:headEnd len="med" w="med" type="none"/>
            <a:tailEnd len="med" w="med" type="none"/>
          </a:ln>
        </p:spPr>
      </p:cxnSp>
      <p:sp>
        <p:nvSpPr>
          <p:cNvPr id="397" name="Google Shape;397;p38"/>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
        <p:nvSpPr>
          <p:cNvPr id="398" name="Google Shape;398;p38"/>
          <p:cNvSpPr txBox="1"/>
          <p:nvPr>
            <p:ph type="title"/>
          </p:nvPr>
        </p:nvSpPr>
        <p:spPr>
          <a:xfrm>
            <a:off x="311700" y="181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latin typeface="Raleway"/>
                <a:ea typeface="Raleway"/>
                <a:cs typeface="Raleway"/>
                <a:sym typeface="Raleway"/>
              </a:rPr>
              <a:t>Chat</a:t>
            </a:r>
            <a:endParaRPr b="1">
              <a:solidFill>
                <a:srgbClr val="1155CC"/>
              </a:solidFill>
              <a:latin typeface="Raleway"/>
              <a:ea typeface="Raleway"/>
              <a:cs typeface="Raleway"/>
              <a:sym typeface="Raleway"/>
            </a:endParaRPr>
          </a:p>
        </p:txBody>
      </p:sp>
      <p:sp>
        <p:nvSpPr>
          <p:cNvPr id="399" name="Google Shape;399;p38"/>
          <p:cNvSpPr txBox="1"/>
          <p:nvPr>
            <p:ph idx="1" type="body"/>
          </p:nvPr>
        </p:nvSpPr>
        <p:spPr>
          <a:xfrm>
            <a:off x="311700" y="2371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Currently global -- make it not so</a:t>
            </a:r>
            <a:endParaRPr>
              <a:latin typeface="Raleway"/>
              <a:ea typeface="Raleway"/>
              <a:cs typeface="Raleway"/>
              <a:sym typeface="Raleway"/>
            </a:endParaRPr>
          </a:p>
          <a:p>
            <a:pPr indent="0" lvl="0" marL="0" rtl="0" algn="l">
              <a:spcBef>
                <a:spcPts val="1600"/>
              </a:spcBef>
              <a:spcAft>
                <a:spcPts val="1600"/>
              </a:spcAft>
              <a:buNone/>
            </a:pPr>
            <a:r>
              <a:rPr lang="en">
                <a:latin typeface="Raleway"/>
                <a:ea typeface="Raleway"/>
                <a:cs typeface="Raleway"/>
                <a:sym typeface="Raleway"/>
              </a:rPr>
              <a:t>Extras: object widgets w/i chat</a:t>
            </a:r>
            <a:endParaRPr>
              <a:latin typeface="Raleway"/>
              <a:ea typeface="Raleway"/>
              <a:cs typeface="Raleway"/>
              <a:sym typeface="Raleway"/>
            </a:endParaRPr>
          </a:p>
        </p:txBody>
      </p:sp>
      <p:sp>
        <p:nvSpPr>
          <p:cNvPr id="400" name="Google Shape;400;p38"/>
          <p:cNvSpPr txBox="1"/>
          <p:nvPr>
            <p:ph type="title"/>
          </p:nvPr>
        </p:nvSpPr>
        <p:spPr>
          <a:xfrm>
            <a:off x="311700" y="3340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latin typeface="Raleway"/>
                <a:ea typeface="Raleway"/>
                <a:cs typeface="Raleway"/>
                <a:sym typeface="Raleway"/>
              </a:rPr>
              <a:t>Search</a:t>
            </a:r>
            <a:endParaRPr b="1">
              <a:solidFill>
                <a:srgbClr val="1155CC"/>
              </a:solidFill>
              <a:latin typeface="Raleway"/>
              <a:ea typeface="Raleway"/>
              <a:cs typeface="Raleway"/>
              <a:sym typeface="Raleway"/>
            </a:endParaRPr>
          </a:p>
        </p:txBody>
      </p:sp>
      <p:sp>
        <p:nvSpPr>
          <p:cNvPr id="401" name="Google Shape;401;p38"/>
          <p:cNvSpPr txBox="1"/>
          <p:nvPr>
            <p:ph idx="1" type="body"/>
          </p:nvPr>
        </p:nvSpPr>
        <p:spPr>
          <a:xfrm>
            <a:off x="311700" y="3895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Determine what we want functionality to be like</a:t>
            </a:r>
            <a:endParaRPr>
              <a:latin typeface="Raleway"/>
              <a:ea typeface="Raleway"/>
              <a:cs typeface="Raleway"/>
              <a:sym typeface="Raleway"/>
            </a:endParaRPr>
          </a:p>
          <a:p>
            <a:pPr indent="0" lvl="0" marL="0" rtl="0" algn="l">
              <a:spcBef>
                <a:spcPts val="1600"/>
              </a:spcBef>
              <a:spcAft>
                <a:spcPts val="1600"/>
              </a:spcAft>
              <a:buNone/>
            </a:pPr>
            <a:r>
              <a:rPr lang="en">
                <a:latin typeface="Raleway"/>
                <a:ea typeface="Raleway"/>
                <a:cs typeface="Raleway"/>
                <a:sym typeface="Raleway"/>
              </a:rPr>
              <a:t>Implement</a:t>
            </a:r>
            <a:endParaRPr>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9"/>
          <p:cNvSpPr txBox="1"/>
          <p:nvPr>
            <p:ph type="title"/>
          </p:nvPr>
        </p:nvSpPr>
        <p:spPr>
          <a:xfrm>
            <a:off x="311700" y="90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155CC"/>
                </a:solidFill>
                <a:latin typeface="Raleway"/>
                <a:ea typeface="Raleway"/>
                <a:cs typeface="Raleway"/>
                <a:sym typeface="Raleway"/>
              </a:rPr>
              <a:t>Enhancements to Explore</a:t>
            </a:r>
            <a:endParaRPr b="1">
              <a:solidFill>
                <a:srgbClr val="1155CC"/>
              </a:solidFill>
              <a:latin typeface="Raleway"/>
              <a:ea typeface="Raleway"/>
              <a:cs typeface="Raleway"/>
              <a:sym typeface="Raleway"/>
            </a:endParaRPr>
          </a:p>
        </p:txBody>
      </p:sp>
      <p:sp>
        <p:nvSpPr>
          <p:cNvPr id="407" name="Google Shape;407;p39"/>
          <p:cNvSpPr txBox="1"/>
          <p:nvPr>
            <p:ph idx="1" type="body"/>
          </p:nvPr>
        </p:nvSpPr>
        <p:spPr>
          <a:xfrm>
            <a:off x="311700" y="1609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Tutorial</a:t>
            </a:r>
            <a:endParaRPr>
              <a:latin typeface="Raleway"/>
              <a:ea typeface="Raleway"/>
              <a:cs typeface="Raleway"/>
              <a:sym typeface="Raleway"/>
            </a:endParaRPr>
          </a:p>
          <a:p>
            <a:pPr indent="0" lvl="0" marL="0" rtl="0" algn="l">
              <a:spcBef>
                <a:spcPts val="1600"/>
              </a:spcBef>
              <a:spcAft>
                <a:spcPts val="0"/>
              </a:spcAft>
              <a:buNone/>
            </a:pPr>
            <a:r>
              <a:rPr lang="en">
                <a:latin typeface="Raleway"/>
                <a:ea typeface="Raleway"/>
                <a:cs typeface="Raleway"/>
                <a:sym typeface="Raleway"/>
              </a:rPr>
              <a:t>Edit functionality</a:t>
            </a:r>
            <a:endParaRPr>
              <a:latin typeface="Raleway"/>
              <a:ea typeface="Raleway"/>
              <a:cs typeface="Raleway"/>
              <a:sym typeface="Raleway"/>
            </a:endParaRPr>
          </a:p>
          <a:p>
            <a:pPr indent="0" lvl="0" marL="0" rtl="0" algn="l">
              <a:spcBef>
                <a:spcPts val="1600"/>
              </a:spcBef>
              <a:spcAft>
                <a:spcPts val="0"/>
              </a:spcAft>
              <a:buNone/>
            </a:pPr>
            <a:r>
              <a:rPr lang="en">
                <a:latin typeface="Raleway"/>
                <a:ea typeface="Raleway"/>
                <a:cs typeface="Raleway"/>
                <a:sym typeface="Raleway"/>
              </a:rPr>
              <a:t>Integration w/ facebook api</a:t>
            </a:r>
            <a:endParaRPr>
              <a:latin typeface="Raleway"/>
              <a:ea typeface="Raleway"/>
              <a:cs typeface="Raleway"/>
              <a:sym typeface="Raleway"/>
            </a:endParaRPr>
          </a:p>
          <a:p>
            <a:pPr indent="0" lvl="0" marL="0" rtl="0" algn="l">
              <a:spcBef>
                <a:spcPts val="1600"/>
              </a:spcBef>
              <a:spcAft>
                <a:spcPts val="1600"/>
              </a:spcAft>
              <a:buNone/>
            </a:pPr>
            <a:r>
              <a:rPr lang="en">
                <a:latin typeface="Raleway"/>
                <a:ea typeface="Raleway"/>
                <a:cs typeface="Raleway"/>
                <a:sym typeface="Raleway"/>
              </a:rPr>
              <a:t>Location</a:t>
            </a:r>
            <a:endParaRPr>
              <a:latin typeface="Raleway"/>
              <a:ea typeface="Raleway"/>
              <a:cs typeface="Raleway"/>
              <a:sym typeface="Raleway"/>
            </a:endParaRPr>
          </a:p>
        </p:txBody>
      </p:sp>
      <p:sp>
        <p:nvSpPr>
          <p:cNvPr id="408" name="Google Shape;408;p39"/>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409" name="Google Shape;409;p39"/>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design evolution</a:t>
            </a:r>
            <a:endParaRPr sz="1600">
              <a:solidFill>
                <a:srgbClr val="B7B7B7"/>
              </a:solidFill>
              <a:latin typeface="Montserrat"/>
              <a:ea typeface="Montserrat"/>
              <a:cs typeface="Montserrat"/>
              <a:sym typeface="Montserrat"/>
            </a:endParaRPr>
          </a:p>
        </p:txBody>
      </p:sp>
      <p:sp>
        <p:nvSpPr>
          <p:cNvPr id="410" name="Google Shape;410;p39"/>
          <p:cNvSpPr txBox="1"/>
          <p:nvPr/>
        </p:nvSpPr>
        <p:spPr>
          <a:xfrm>
            <a:off x="45266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411" name="Google Shape;411;p39"/>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Montserrat"/>
                <a:ea typeface="Montserrat"/>
                <a:cs typeface="Montserrat"/>
                <a:sym typeface="Montserrat"/>
              </a:rPr>
              <a:t>future</a:t>
            </a:r>
            <a:endParaRPr sz="1600">
              <a:solidFill>
                <a:srgbClr val="666666"/>
              </a:solidFill>
              <a:latin typeface="Montserrat"/>
              <a:ea typeface="Montserrat"/>
              <a:cs typeface="Montserrat"/>
              <a:sym typeface="Montserrat"/>
            </a:endParaRPr>
          </a:p>
        </p:txBody>
      </p:sp>
      <p:cxnSp>
        <p:nvCxnSpPr>
          <p:cNvPr id="412" name="Google Shape;412;p39"/>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413" name="Google Shape;413;p39"/>
          <p:cNvCxnSpPr/>
          <p:nvPr/>
        </p:nvCxnSpPr>
        <p:spPr>
          <a:xfrm flipH="1" rot="10800000">
            <a:off x="5563850" y="468775"/>
            <a:ext cx="1689300" cy="2100"/>
          </a:xfrm>
          <a:prstGeom prst="straightConnector1">
            <a:avLst/>
          </a:prstGeom>
          <a:noFill/>
          <a:ln cap="flat" cmpd="sng" w="38100">
            <a:solidFill>
              <a:srgbClr val="666666"/>
            </a:solidFill>
            <a:prstDash val="solid"/>
            <a:round/>
            <a:headEnd len="med" w="med" type="none"/>
            <a:tailEnd len="med" w="med" type="none"/>
          </a:ln>
        </p:spPr>
      </p:cxnSp>
      <p:sp>
        <p:nvSpPr>
          <p:cNvPr id="414" name="Google Shape;414;p39"/>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Summary</a:t>
            </a:r>
            <a:endParaRPr>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nvSpPr>
        <p:spPr>
          <a:xfrm>
            <a:off x="393950" y="22225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overview</a:t>
            </a:r>
            <a:endParaRPr sz="1600">
              <a:solidFill>
                <a:srgbClr val="434343"/>
              </a:solidFill>
              <a:latin typeface="Montserrat"/>
              <a:ea typeface="Montserrat"/>
              <a:cs typeface="Montserrat"/>
              <a:sym typeface="Montserrat"/>
            </a:endParaRPr>
          </a:p>
        </p:txBody>
      </p:sp>
      <p:sp>
        <p:nvSpPr>
          <p:cNvPr id="75" name="Google Shape;75;p15"/>
          <p:cNvSpPr txBox="1"/>
          <p:nvPr/>
        </p:nvSpPr>
        <p:spPr>
          <a:xfrm>
            <a:off x="2045700" y="22225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design evolution</a:t>
            </a:r>
            <a:endParaRPr sz="1600">
              <a:solidFill>
                <a:srgbClr val="434343"/>
              </a:solidFill>
              <a:latin typeface="Montserrat"/>
              <a:ea typeface="Montserrat"/>
              <a:cs typeface="Montserrat"/>
              <a:sym typeface="Montserrat"/>
            </a:endParaRPr>
          </a:p>
        </p:txBody>
      </p:sp>
      <p:sp>
        <p:nvSpPr>
          <p:cNvPr id="76" name="Google Shape;76;p15"/>
          <p:cNvSpPr txBox="1"/>
          <p:nvPr/>
        </p:nvSpPr>
        <p:spPr>
          <a:xfrm>
            <a:off x="4602850" y="22225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demo</a:t>
            </a:r>
            <a:endParaRPr sz="1600">
              <a:solidFill>
                <a:srgbClr val="434343"/>
              </a:solidFill>
              <a:latin typeface="Montserrat"/>
              <a:ea typeface="Montserrat"/>
              <a:cs typeface="Montserrat"/>
              <a:sym typeface="Montserrat"/>
            </a:endParaRPr>
          </a:p>
        </p:txBody>
      </p:sp>
      <p:sp>
        <p:nvSpPr>
          <p:cNvPr id="77" name="Google Shape;77;p15"/>
          <p:cNvSpPr txBox="1"/>
          <p:nvPr/>
        </p:nvSpPr>
        <p:spPr>
          <a:xfrm>
            <a:off x="6151450" y="22225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future</a:t>
            </a:r>
            <a:endParaRPr sz="1600">
              <a:solidFill>
                <a:srgbClr val="434343"/>
              </a:solidFill>
              <a:latin typeface="Montserrat"/>
              <a:ea typeface="Montserrat"/>
              <a:cs typeface="Montserrat"/>
              <a:sym typeface="Montserrat"/>
            </a:endParaRPr>
          </a:p>
        </p:txBody>
      </p:sp>
      <p:cxnSp>
        <p:nvCxnSpPr>
          <p:cNvPr id="78" name="Google Shape;78;p15"/>
          <p:cNvCxnSpPr/>
          <p:nvPr/>
        </p:nvCxnSpPr>
        <p:spPr>
          <a:xfrm>
            <a:off x="470125" y="2602925"/>
            <a:ext cx="8237400" cy="0"/>
          </a:xfrm>
          <a:prstGeom prst="straightConnector1">
            <a:avLst/>
          </a:prstGeom>
          <a:noFill/>
          <a:ln cap="flat" cmpd="sng" w="38100">
            <a:solidFill>
              <a:srgbClr val="666666"/>
            </a:solidFill>
            <a:prstDash val="solid"/>
            <a:round/>
            <a:headEnd len="med" w="med" type="none"/>
            <a:tailEnd len="med" w="med" type="none"/>
          </a:ln>
        </p:spPr>
      </p:cxnSp>
      <p:sp>
        <p:nvSpPr>
          <p:cNvPr id="79" name="Google Shape;79;p15"/>
          <p:cNvSpPr txBox="1"/>
          <p:nvPr/>
        </p:nvSpPr>
        <p:spPr>
          <a:xfrm>
            <a:off x="7599250" y="22225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Montserrat"/>
                <a:ea typeface="Montserrat"/>
                <a:cs typeface="Montserrat"/>
                <a:sym typeface="Montserrat"/>
              </a:rPr>
              <a:t>summary</a:t>
            </a:r>
            <a:endParaRPr sz="1600">
              <a:solidFill>
                <a:srgbClr val="43434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Montserrat"/>
                <a:ea typeface="Montserrat"/>
                <a:cs typeface="Montserrat"/>
                <a:sym typeface="Montserrat"/>
              </a:rPr>
              <a:t>overview</a:t>
            </a:r>
            <a:endParaRPr sz="1600">
              <a:solidFill>
                <a:srgbClr val="666666"/>
              </a:solidFill>
              <a:latin typeface="Montserrat"/>
              <a:ea typeface="Montserrat"/>
              <a:cs typeface="Montserrat"/>
              <a:sym typeface="Montserrat"/>
            </a:endParaRPr>
          </a:p>
        </p:txBody>
      </p:sp>
      <p:sp>
        <p:nvSpPr>
          <p:cNvPr id="85" name="Google Shape;85;p16"/>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design evolution</a:t>
            </a:r>
            <a:endParaRPr sz="1600">
              <a:solidFill>
                <a:srgbClr val="CCCCCC"/>
              </a:solidFill>
              <a:latin typeface="Montserrat"/>
              <a:ea typeface="Montserrat"/>
              <a:cs typeface="Montserrat"/>
              <a:sym typeface="Montserrat"/>
            </a:endParaRPr>
          </a:p>
        </p:txBody>
      </p:sp>
      <p:sp>
        <p:nvSpPr>
          <p:cNvPr id="86" name="Google Shape;86;p16"/>
          <p:cNvSpPr txBox="1"/>
          <p:nvPr/>
        </p:nvSpPr>
        <p:spPr>
          <a:xfrm>
            <a:off x="43742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87" name="Google Shape;87;p16"/>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88" name="Google Shape;88;p16"/>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89" name="Google Shape;89;p16"/>
          <p:cNvCxnSpPr/>
          <p:nvPr/>
        </p:nvCxnSpPr>
        <p:spPr>
          <a:xfrm>
            <a:off x="393925" y="470050"/>
            <a:ext cx="968400" cy="0"/>
          </a:xfrm>
          <a:prstGeom prst="straightConnector1">
            <a:avLst/>
          </a:prstGeom>
          <a:noFill/>
          <a:ln cap="flat" cmpd="sng" w="38100">
            <a:solidFill>
              <a:srgbClr val="666666"/>
            </a:solidFill>
            <a:prstDash val="solid"/>
            <a:round/>
            <a:headEnd len="med" w="med" type="none"/>
            <a:tailEnd len="med" w="med" type="none"/>
          </a:ln>
        </p:spPr>
      </p:cxnSp>
      <p:sp>
        <p:nvSpPr>
          <p:cNvPr id="90" name="Google Shape;90;p16"/>
          <p:cNvSpPr txBox="1"/>
          <p:nvPr>
            <p:ph type="title"/>
          </p:nvPr>
        </p:nvSpPr>
        <p:spPr>
          <a:xfrm>
            <a:off x="-2054850" y="1255538"/>
            <a:ext cx="8013900" cy="58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800">
                <a:solidFill>
                  <a:srgbClr val="434343"/>
                </a:solidFill>
                <a:latin typeface="Montserrat"/>
                <a:ea typeface="Montserrat"/>
                <a:cs typeface="Montserrat"/>
                <a:sym typeface="Montserrat"/>
              </a:rPr>
              <a:t>declutter meaningfully</a:t>
            </a:r>
            <a:endParaRPr b="0" sz="1800">
              <a:solidFill>
                <a:srgbClr val="434343"/>
              </a:solidFill>
              <a:latin typeface="Montserrat"/>
              <a:ea typeface="Montserrat"/>
              <a:cs typeface="Montserrat"/>
              <a:sym typeface="Montserrat"/>
            </a:endParaRPr>
          </a:p>
        </p:txBody>
      </p:sp>
      <p:sp>
        <p:nvSpPr>
          <p:cNvPr id="91" name="Google Shape;91;p16"/>
          <p:cNvSpPr txBox="1"/>
          <p:nvPr/>
        </p:nvSpPr>
        <p:spPr>
          <a:xfrm>
            <a:off x="565050" y="879575"/>
            <a:ext cx="5846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B5394"/>
                </a:solidFill>
                <a:latin typeface="Montserrat SemiBold"/>
                <a:ea typeface="Montserrat SemiBold"/>
                <a:cs typeface="Montserrat SemiBold"/>
                <a:sym typeface="Montserrat SemiBold"/>
              </a:rPr>
              <a:t>value proposition</a:t>
            </a:r>
            <a:endParaRPr sz="2400">
              <a:solidFill>
                <a:srgbClr val="0B5394"/>
              </a:solidFill>
              <a:latin typeface="Montserrat SemiBold"/>
              <a:ea typeface="Montserrat SemiBold"/>
              <a:cs typeface="Montserrat SemiBold"/>
              <a:sym typeface="Montserrat SemiBold"/>
            </a:endParaRPr>
          </a:p>
        </p:txBody>
      </p:sp>
      <p:sp>
        <p:nvSpPr>
          <p:cNvPr id="92" name="Google Shape;92;p16"/>
          <p:cNvSpPr txBox="1"/>
          <p:nvPr>
            <p:ph type="title"/>
          </p:nvPr>
        </p:nvSpPr>
        <p:spPr>
          <a:xfrm>
            <a:off x="565050" y="2446800"/>
            <a:ext cx="8013900" cy="587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800">
                <a:solidFill>
                  <a:srgbClr val="434343"/>
                </a:solidFill>
                <a:latin typeface="Raleway"/>
                <a:ea typeface="Raleway"/>
                <a:cs typeface="Raleway"/>
                <a:sym typeface="Raleway"/>
              </a:rPr>
              <a:t>People often find themselves keeping a lot of clutter. Many of these objects stay because they hold sentimental value, but not necessarily functional use.</a:t>
            </a:r>
            <a:endParaRPr sz="1800">
              <a:solidFill>
                <a:srgbClr val="434343"/>
              </a:solidFill>
              <a:latin typeface="Raleway"/>
              <a:ea typeface="Raleway"/>
              <a:cs typeface="Raleway"/>
              <a:sym typeface="Raleway"/>
            </a:endParaRPr>
          </a:p>
        </p:txBody>
      </p:sp>
      <p:sp>
        <p:nvSpPr>
          <p:cNvPr id="93" name="Google Shape;93;p16"/>
          <p:cNvSpPr txBox="1"/>
          <p:nvPr/>
        </p:nvSpPr>
        <p:spPr>
          <a:xfrm>
            <a:off x="565050" y="1787800"/>
            <a:ext cx="5846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B5394"/>
                </a:solidFill>
                <a:latin typeface="Montserrat SemiBold"/>
                <a:ea typeface="Montserrat SemiBold"/>
                <a:cs typeface="Montserrat SemiBold"/>
                <a:sym typeface="Montserrat SemiBold"/>
              </a:rPr>
              <a:t>problem</a:t>
            </a:r>
            <a:endParaRPr sz="2400">
              <a:solidFill>
                <a:srgbClr val="0B5394"/>
              </a:solidFill>
              <a:latin typeface="Montserrat SemiBold"/>
              <a:ea typeface="Montserrat SemiBold"/>
              <a:cs typeface="Montserrat SemiBold"/>
              <a:sym typeface="Montserrat SemiBold"/>
            </a:endParaRPr>
          </a:p>
        </p:txBody>
      </p:sp>
      <p:sp>
        <p:nvSpPr>
          <p:cNvPr id="94" name="Google Shape;94;p16"/>
          <p:cNvSpPr txBox="1"/>
          <p:nvPr>
            <p:ph type="title"/>
          </p:nvPr>
        </p:nvSpPr>
        <p:spPr>
          <a:xfrm>
            <a:off x="565050" y="3753025"/>
            <a:ext cx="8013900" cy="5871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800">
                <a:solidFill>
                  <a:srgbClr val="434343"/>
                </a:solidFill>
                <a:latin typeface="Raleway"/>
                <a:ea typeface="Raleway"/>
                <a:cs typeface="Raleway"/>
                <a:sym typeface="Raleway"/>
              </a:rPr>
              <a:t>Flutter adds emotional security to the decluttering process, allowing people to find others who will value or add meaning to the item.</a:t>
            </a:r>
            <a:endParaRPr sz="1800">
              <a:solidFill>
                <a:srgbClr val="434343"/>
              </a:solidFill>
              <a:latin typeface="Raleway"/>
              <a:ea typeface="Raleway"/>
              <a:cs typeface="Raleway"/>
              <a:sym typeface="Raleway"/>
            </a:endParaRPr>
          </a:p>
        </p:txBody>
      </p:sp>
      <p:sp>
        <p:nvSpPr>
          <p:cNvPr id="95" name="Google Shape;95;p16"/>
          <p:cNvSpPr txBox="1"/>
          <p:nvPr/>
        </p:nvSpPr>
        <p:spPr>
          <a:xfrm>
            <a:off x="565050" y="3246425"/>
            <a:ext cx="5846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B5394"/>
                </a:solidFill>
                <a:latin typeface="Montserrat SemiBold"/>
                <a:ea typeface="Montserrat SemiBold"/>
                <a:cs typeface="Montserrat SemiBold"/>
                <a:sym typeface="Montserrat SemiBold"/>
              </a:rPr>
              <a:t>solution</a:t>
            </a:r>
            <a:endParaRPr sz="2400">
              <a:solidFill>
                <a:srgbClr val="0B5394"/>
              </a:solidFill>
              <a:latin typeface="Montserrat SemiBold"/>
              <a:ea typeface="Montserrat SemiBold"/>
              <a:cs typeface="Montserrat SemiBold"/>
              <a:sym typeface="Montserrat SemiBold"/>
            </a:endParaRPr>
          </a:p>
        </p:txBody>
      </p:sp>
      <p:sp>
        <p:nvSpPr>
          <p:cNvPr id="96" name="Google Shape;96;p16"/>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865114" y="1024525"/>
            <a:ext cx="2073926" cy="3804273"/>
          </a:xfrm>
          <a:prstGeom prst="rect">
            <a:avLst/>
          </a:prstGeom>
          <a:noFill/>
          <a:ln>
            <a:noFill/>
          </a:ln>
        </p:spPr>
      </p:pic>
      <p:pic>
        <p:nvPicPr>
          <p:cNvPr id="102" name="Google Shape;102;p17"/>
          <p:cNvPicPr preferRelativeResize="0"/>
          <p:nvPr/>
        </p:nvPicPr>
        <p:blipFill>
          <a:blip r:embed="rId4">
            <a:alphaModFix/>
          </a:blip>
          <a:stretch>
            <a:fillRect/>
          </a:stretch>
        </p:blipFill>
        <p:spPr>
          <a:xfrm>
            <a:off x="3535038" y="1024525"/>
            <a:ext cx="2073926" cy="3804292"/>
          </a:xfrm>
          <a:prstGeom prst="rect">
            <a:avLst/>
          </a:prstGeom>
          <a:noFill/>
          <a:ln>
            <a:noFill/>
          </a:ln>
        </p:spPr>
      </p:pic>
      <p:pic>
        <p:nvPicPr>
          <p:cNvPr id="103" name="Google Shape;103;p17"/>
          <p:cNvPicPr preferRelativeResize="0"/>
          <p:nvPr/>
        </p:nvPicPr>
        <p:blipFill>
          <a:blip r:embed="rId5">
            <a:alphaModFix/>
          </a:blip>
          <a:stretch>
            <a:fillRect/>
          </a:stretch>
        </p:blipFill>
        <p:spPr>
          <a:xfrm>
            <a:off x="6204964" y="1024525"/>
            <a:ext cx="2073926" cy="3804292"/>
          </a:xfrm>
          <a:prstGeom prst="rect">
            <a:avLst/>
          </a:prstGeom>
          <a:noFill/>
          <a:ln>
            <a:noFill/>
          </a:ln>
        </p:spPr>
      </p:pic>
      <p:sp>
        <p:nvSpPr>
          <p:cNvPr id="104" name="Google Shape;104;p17"/>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Montserrat"/>
                <a:ea typeface="Montserrat"/>
                <a:cs typeface="Montserrat"/>
                <a:sym typeface="Montserrat"/>
              </a:rPr>
              <a:t>overview</a:t>
            </a:r>
            <a:endParaRPr sz="1600">
              <a:solidFill>
                <a:srgbClr val="666666"/>
              </a:solidFill>
              <a:latin typeface="Montserrat"/>
              <a:ea typeface="Montserrat"/>
              <a:cs typeface="Montserrat"/>
              <a:sym typeface="Montserrat"/>
            </a:endParaRPr>
          </a:p>
        </p:txBody>
      </p:sp>
      <p:sp>
        <p:nvSpPr>
          <p:cNvPr id="105" name="Google Shape;105;p17"/>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design evolution</a:t>
            </a:r>
            <a:endParaRPr sz="1600">
              <a:solidFill>
                <a:srgbClr val="CCCCCC"/>
              </a:solidFill>
              <a:latin typeface="Montserrat"/>
              <a:ea typeface="Montserrat"/>
              <a:cs typeface="Montserrat"/>
              <a:sym typeface="Montserrat"/>
            </a:endParaRPr>
          </a:p>
        </p:txBody>
      </p:sp>
      <p:sp>
        <p:nvSpPr>
          <p:cNvPr id="106" name="Google Shape;106;p17"/>
          <p:cNvSpPr txBox="1"/>
          <p:nvPr/>
        </p:nvSpPr>
        <p:spPr>
          <a:xfrm>
            <a:off x="43742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107" name="Google Shape;107;p17"/>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108" name="Google Shape;108;p17"/>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109" name="Google Shape;109;p17"/>
          <p:cNvCxnSpPr/>
          <p:nvPr/>
        </p:nvCxnSpPr>
        <p:spPr>
          <a:xfrm>
            <a:off x="393925" y="470050"/>
            <a:ext cx="968400" cy="0"/>
          </a:xfrm>
          <a:prstGeom prst="straightConnector1">
            <a:avLst/>
          </a:prstGeom>
          <a:noFill/>
          <a:ln cap="flat" cmpd="sng" w="38100">
            <a:solidFill>
              <a:srgbClr val="666666"/>
            </a:solidFill>
            <a:prstDash val="solid"/>
            <a:round/>
            <a:headEnd len="med" w="med" type="none"/>
            <a:tailEnd len="med" w="med" type="none"/>
          </a:ln>
        </p:spPr>
      </p:cxnSp>
      <p:sp>
        <p:nvSpPr>
          <p:cNvPr id="110" name="Google Shape;110;p17"/>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descr="CS 147 (autumn 2018)&#10;Assignment 4: Concept video&#10;Studio: Transforming living spaces&#10;Chloe Barreau, Cynthia Liang, Amy Xu, Jenny Zhi" id="115" name="Google Shape;115;p18" title="Flutter // declutter meaningfully">
            <a:hlinkClick r:id="rId3"/>
          </p:cNvPr>
          <p:cNvPicPr preferRelativeResize="0"/>
          <p:nvPr/>
        </p:nvPicPr>
        <p:blipFill>
          <a:blip r:embed="rId4">
            <a:alphaModFix/>
          </a:blip>
          <a:stretch>
            <a:fillRect/>
          </a:stretch>
        </p:blipFill>
        <p:spPr>
          <a:xfrm>
            <a:off x="1949575" y="857250"/>
            <a:ext cx="5244850" cy="3933637"/>
          </a:xfrm>
          <a:prstGeom prst="rect">
            <a:avLst/>
          </a:prstGeom>
          <a:noFill/>
          <a:ln>
            <a:noFill/>
          </a:ln>
        </p:spPr>
      </p:pic>
      <p:sp>
        <p:nvSpPr>
          <p:cNvPr id="116" name="Google Shape;116;p18"/>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Montserrat"/>
                <a:ea typeface="Montserrat"/>
                <a:cs typeface="Montserrat"/>
                <a:sym typeface="Montserrat"/>
              </a:rPr>
              <a:t>overview</a:t>
            </a:r>
            <a:endParaRPr sz="1600">
              <a:solidFill>
                <a:srgbClr val="666666"/>
              </a:solidFill>
              <a:latin typeface="Montserrat"/>
              <a:ea typeface="Montserrat"/>
              <a:cs typeface="Montserrat"/>
              <a:sym typeface="Montserrat"/>
            </a:endParaRPr>
          </a:p>
        </p:txBody>
      </p:sp>
      <p:sp>
        <p:nvSpPr>
          <p:cNvPr id="117" name="Google Shape;117;p18"/>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design evolution</a:t>
            </a:r>
            <a:endParaRPr sz="1600">
              <a:solidFill>
                <a:srgbClr val="CCCCCC"/>
              </a:solidFill>
              <a:latin typeface="Montserrat"/>
              <a:ea typeface="Montserrat"/>
              <a:cs typeface="Montserrat"/>
              <a:sym typeface="Montserrat"/>
            </a:endParaRPr>
          </a:p>
        </p:txBody>
      </p:sp>
      <p:sp>
        <p:nvSpPr>
          <p:cNvPr id="118" name="Google Shape;118;p18"/>
          <p:cNvSpPr txBox="1"/>
          <p:nvPr/>
        </p:nvSpPr>
        <p:spPr>
          <a:xfrm>
            <a:off x="43742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119" name="Google Shape;119;p18"/>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120" name="Google Shape;120;p18"/>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121" name="Google Shape;121;p18"/>
          <p:cNvCxnSpPr/>
          <p:nvPr/>
        </p:nvCxnSpPr>
        <p:spPr>
          <a:xfrm>
            <a:off x="393925" y="470050"/>
            <a:ext cx="968400" cy="0"/>
          </a:xfrm>
          <a:prstGeom prst="straightConnector1">
            <a:avLst/>
          </a:prstGeom>
          <a:noFill/>
          <a:ln cap="flat" cmpd="sng" w="38100">
            <a:solidFill>
              <a:srgbClr val="666666"/>
            </a:solidFill>
            <a:prstDash val="solid"/>
            <a:round/>
            <a:headEnd len="med" w="med" type="none"/>
            <a:tailEnd len="med" w="med" type="none"/>
          </a:ln>
        </p:spPr>
      </p:cxnSp>
      <p:sp>
        <p:nvSpPr>
          <p:cNvPr id="122" name="Google Shape;122;p18"/>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Design Evolution</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78850" y="2209200"/>
            <a:ext cx="286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aleway"/>
                <a:ea typeface="Raleway"/>
                <a:cs typeface="Raleway"/>
                <a:sym typeface="Raleway"/>
              </a:rPr>
              <a:t>Needfinding</a:t>
            </a:r>
            <a:endParaRPr sz="36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1"/>
          <p:cNvPicPr preferRelativeResize="0"/>
          <p:nvPr/>
        </p:nvPicPr>
        <p:blipFill rotWithShape="1">
          <a:blip r:embed="rId3">
            <a:alphaModFix/>
          </a:blip>
          <a:srcRect b="2559" l="14853" r="17072" t="6663"/>
          <a:stretch/>
        </p:blipFill>
        <p:spPr>
          <a:xfrm>
            <a:off x="511250" y="1141068"/>
            <a:ext cx="2199000" cy="2218500"/>
          </a:xfrm>
          <a:prstGeom prst="ellipse">
            <a:avLst/>
          </a:prstGeom>
          <a:noFill/>
          <a:ln>
            <a:noFill/>
          </a:ln>
        </p:spPr>
      </p:pic>
      <p:sp>
        <p:nvSpPr>
          <p:cNvPr id="138" name="Google Shape;138;p21"/>
          <p:cNvSpPr txBox="1"/>
          <p:nvPr/>
        </p:nvSpPr>
        <p:spPr>
          <a:xfrm>
            <a:off x="931294" y="3472126"/>
            <a:ext cx="1359000" cy="6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aleway"/>
                <a:ea typeface="Raleway"/>
                <a:cs typeface="Raleway"/>
                <a:sym typeface="Raleway"/>
              </a:rPr>
              <a:t>Edith</a:t>
            </a:r>
            <a:endParaRPr sz="2400">
              <a:latin typeface="Raleway"/>
              <a:ea typeface="Raleway"/>
              <a:cs typeface="Raleway"/>
              <a:sym typeface="Raleway"/>
            </a:endParaRPr>
          </a:p>
          <a:p>
            <a:pPr indent="0" lvl="0" marL="0" rtl="0" algn="ctr">
              <a:spcBef>
                <a:spcPts val="0"/>
              </a:spcBef>
              <a:spcAft>
                <a:spcPts val="0"/>
              </a:spcAft>
              <a:buNone/>
            </a:pPr>
            <a:r>
              <a:rPr i="1" lang="en" sz="1800">
                <a:solidFill>
                  <a:schemeClr val="dk1"/>
                </a:solidFill>
                <a:latin typeface="Raleway"/>
                <a:ea typeface="Raleway"/>
                <a:cs typeface="Raleway"/>
                <a:sym typeface="Raleway"/>
              </a:rPr>
              <a:t>Okada RF</a:t>
            </a:r>
            <a:endParaRPr i="1" sz="1800">
              <a:solidFill>
                <a:schemeClr val="dk1"/>
              </a:solidFill>
              <a:latin typeface="Raleway"/>
              <a:ea typeface="Raleway"/>
              <a:cs typeface="Raleway"/>
              <a:sym typeface="Raleway"/>
            </a:endParaRPr>
          </a:p>
        </p:txBody>
      </p:sp>
      <p:sp>
        <p:nvSpPr>
          <p:cNvPr id="139" name="Google Shape;139;p21"/>
          <p:cNvSpPr txBox="1"/>
          <p:nvPr/>
        </p:nvSpPr>
        <p:spPr>
          <a:xfrm>
            <a:off x="3420042" y="3472129"/>
            <a:ext cx="2451600" cy="6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aleway"/>
                <a:ea typeface="Raleway"/>
                <a:cs typeface="Raleway"/>
                <a:sym typeface="Raleway"/>
              </a:rPr>
              <a:t>Professor Snipp</a:t>
            </a:r>
            <a:endParaRPr sz="2400">
              <a:latin typeface="Raleway"/>
              <a:ea typeface="Raleway"/>
              <a:cs typeface="Raleway"/>
              <a:sym typeface="Raleway"/>
            </a:endParaRPr>
          </a:p>
          <a:p>
            <a:pPr indent="0" lvl="0" marL="0" marR="0" rtl="0" algn="ctr">
              <a:lnSpc>
                <a:spcPct val="100000"/>
              </a:lnSpc>
              <a:spcBef>
                <a:spcPts val="0"/>
              </a:spcBef>
              <a:spcAft>
                <a:spcPts val="0"/>
              </a:spcAft>
              <a:buNone/>
            </a:pPr>
            <a:r>
              <a:rPr i="1" lang="en" sz="1800">
                <a:solidFill>
                  <a:schemeClr val="dk1"/>
                </a:solidFill>
                <a:latin typeface="Raleway"/>
                <a:ea typeface="Raleway"/>
                <a:cs typeface="Raleway"/>
                <a:sym typeface="Raleway"/>
              </a:rPr>
              <a:t>Murray RF</a:t>
            </a:r>
            <a:endParaRPr i="1" sz="1800">
              <a:solidFill>
                <a:schemeClr val="dk1"/>
              </a:solidFill>
              <a:latin typeface="Raleway"/>
              <a:ea typeface="Raleway"/>
              <a:cs typeface="Raleway"/>
              <a:sym typeface="Raleway"/>
            </a:endParaRPr>
          </a:p>
        </p:txBody>
      </p:sp>
      <p:sp>
        <p:nvSpPr>
          <p:cNvPr id="140" name="Google Shape;140;p21"/>
          <p:cNvSpPr txBox="1"/>
          <p:nvPr>
            <p:ph idx="4294967295" type="title"/>
          </p:nvPr>
        </p:nvSpPr>
        <p:spPr>
          <a:xfrm>
            <a:off x="1415250" y="4671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B7B7B7"/>
                </a:solidFill>
                <a:latin typeface="Raleway"/>
                <a:ea typeface="Raleway"/>
                <a:cs typeface="Raleway"/>
                <a:sym typeface="Raleway"/>
              </a:rPr>
              <a:t>initial point of view</a:t>
            </a:r>
            <a:endParaRPr sz="1800">
              <a:solidFill>
                <a:srgbClr val="B7B7B7"/>
              </a:solidFill>
              <a:latin typeface="Raleway"/>
              <a:ea typeface="Raleway"/>
              <a:cs typeface="Raleway"/>
              <a:sym typeface="Raleway"/>
            </a:endParaRPr>
          </a:p>
        </p:txBody>
      </p:sp>
      <p:sp>
        <p:nvSpPr>
          <p:cNvPr id="141" name="Google Shape;141;p21"/>
          <p:cNvSpPr txBox="1"/>
          <p:nvPr/>
        </p:nvSpPr>
        <p:spPr>
          <a:xfrm>
            <a:off x="3177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B7B7B7"/>
                </a:solidFill>
                <a:latin typeface="Montserrat"/>
                <a:ea typeface="Montserrat"/>
                <a:cs typeface="Montserrat"/>
                <a:sym typeface="Montserrat"/>
              </a:rPr>
              <a:t>overview</a:t>
            </a:r>
            <a:endParaRPr sz="1600">
              <a:solidFill>
                <a:srgbClr val="B7B7B7"/>
              </a:solidFill>
              <a:latin typeface="Montserrat"/>
              <a:ea typeface="Montserrat"/>
              <a:cs typeface="Montserrat"/>
              <a:sym typeface="Montserrat"/>
            </a:endParaRPr>
          </a:p>
        </p:txBody>
      </p:sp>
      <p:sp>
        <p:nvSpPr>
          <p:cNvPr id="142" name="Google Shape;142;p21"/>
          <p:cNvSpPr txBox="1"/>
          <p:nvPr/>
        </p:nvSpPr>
        <p:spPr>
          <a:xfrm>
            <a:off x="1969500" y="89450"/>
            <a:ext cx="23661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design evolution</a:t>
            </a:r>
            <a:endParaRPr sz="1600">
              <a:solidFill>
                <a:schemeClr val="dk2"/>
              </a:solidFill>
              <a:latin typeface="Montserrat"/>
              <a:ea typeface="Montserrat"/>
              <a:cs typeface="Montserrat"/>
              <a:sym typeface="Montserrat"/>
            </a:endParaRPr>
          </a:p>
        </p:txBody>
      </p:sp>
      <p:sp>
        <p:nvSpPr>
          <p:cNvPr id="143" name="Google Shape;143;p21"/>
          <p:cNvSpPr txBox="1"/>
          <p:nvPr/>
        </p:nvSpPr>
        <p:spPr>
          <a:xfrm>
            <a:off x="4374250" y="89450"/>
            <a:ext cx="1386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demo</a:t>
            </a:r>
            <a:endParaRPr sz="1600">
              <a:solidFill>
                <a:srgbClr val="CCCCCC"/>
              </a:solidFill>
              <a:latin typeface="Montserrat"/>
              <a:ea typeface="Montserrat"/>
              <a:cs typeface="Montserrat"/>
              <a:sym typeface="Montserrat"/>
            </a:endParaRPr>
          </a:p>
        </p:txBody>
      </p:sp>
      <p:sp>
        <p:nvSpPr>
          <p:cNvPr id="144" name="Google Shape;144;p21"/>
          <p:cNvSpPr txBox="1"/>
          <p:nvPr/>
        </p:nvSpPr>
        <p:spPr>
          <a:xfrm>
            <a:off x="60752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future</a:t>
            </a:r>
            <a:endParaRPr sz="1600">
              <a:solidFill>
                <a:srgbClr val="CCCCCC"/>
              </a:solidFill>
              <a:latin typeface="Montserrat"/>
              <a:ea typeface="Montserrat"/>
              <a:cs typeface="Montserrat"/>
              <a:sym typeface="Montserrat"/>
            </a:endParaRPr>
          </a:p>
        </p:txBody>
      </p:sp>
      <p:cxnSp>
        <p:nvCxnSpPr>
          <p:cNvPr id="145" name="Google Shape;145;p21"/>
          <p:cNvCxnSpPr/>
          <p:nvPr/>
        </p:nvCxnSpPr>
        <p:spPr>
          <a:xfrm>
            <a:off x="393925" y="469825"/>
            <a:ext cx="8237400" cy="0"/>
          </a:xfrm>
          <a:prstGeom prst="straightConnector1">
            <a:avLst/>
          </a:prstGeom>
          <a:noFill/>
          <a:ln cap="flat" cmpd="sng" w="38100">
            <a:solidFill>
              <a:srgbClr val="CCCCCC"/>
            </a:solidFill>
            <a:prstDash val="solid"/>
            <a:round/>
            <a:headEnd len="med" w="med" type="none"/>
            <a:tailEnd len="med" w="med" type="none"/>
          </a:ln>
        </p:spPr>
      </p:cxnSp>
      <p:cxnSp>
        <p:nvCxnSpPr>
          <p:cNvPr id="146" name="Google Shape;146;p21"/>
          <p:cNvCxnSpPr/>
          <p:nvPr/>
        </p:nvCxnSpPr>
        <p:spPr>
          <a:xfrm flipH="1" rot="10800000">
            <a:off x="2070325" y="467950"/>
            <a:ext cx="1689300" cy="2100"/>
          </a:xfrm>
          <a:prstGeom prst="straightConnector1">
            <a:avLst/>
          </a:prstGeom>
          <a:noFill/>
          <a:ln cap="flat" cmpd="sng" w="38100">
            <a:solidFill>
              <a:srgbClr val="666666"/>
            </a:solidFill>
            <a:prstDash val="solid"/>
            <a:round/>
            <a:headEnd len="med" w="med" type="none"/>
            <a:tailEnd len="med" w="med" type="none"/>
          </a:ln>
        </p:spPr>
      </p:cxnSp>
      <p:sp>
        <p:nvSpPr>
          <p:cNvPr id="147" name="Google Shape;147;p21"/>
          <p:cNvSpPr txBox="1"/>
          <p:nvPr/>
        </p:nvSpPr>
        <p:spPr>
          <a:xfrm>
            <a:off x="7523050" y="89450"/>
            <a:ext cx="14556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CCCCC"/>
                </a:solidFill>
                <a:latin typeface="Montserrat"/>
                <a:ea typeface="Montserrat"/>
                <a:cs typeface="Montserrat"/>
                <a:sym typeface="Montserrat"/>
              </a:rPr>
              <a:t>summary</a:t>
            </a:r>
            <a:endParaRPr sz="1600">
              <a:solidFill>
                <a:srgbClr val="CCCCCC"/>
              </a:solidFill>
              <a:latin typeface="Montserrat"/>
              <a:ea typeface="Montserrat"/>
              <a:cs typeface="Montserrat"/>
              <a:sym typeface="Montserrat"/>
            </a:endParaRPr>
          </a:p>
        </p:txBody>
      </p:sp>
      <p:pic>
        <p:nvPicPr>
          <p:cNvPr id="148" name="Google Shape;148;p21"/>
          <p:cNvPicPr preferRelativeResize="0"/>
          <p:nvPr/>
        </p:nvPicPr>
        <p:blipFill>
          <a:blip r:embed="rId4">
            <a:alphaModFix/>
          </a:blip>
          <a:stretch>
            <a:fillRect/>
          </a:stretch>
        </p:blipFill>
        <p:spPr>
          <a:xfrm>
            <a:off x="3546311" y="1138025"/>
            <a:ext cx="2199000" cy="2218500"/>
          </a:xfrm>
          <a:prstGeom prst="ellipse">
            <a:avLst/>
          </a:prstGeom>
          <a:noFill/>
          <a:ln>
            <a:noFill/>
          </a:ln>
        </p:spPr>
      </p:pic>
      <p:sp>
        <p:nvSpPr>
          <p:cNvPr id="149" name="Google Shape;149;p21"/>
          <p:cNvSpPr txBox="1"/>
          <p:nvPr/>
        </p:nvSpPr>
        <p:spPr>
          <a:xfrm>
            <a:off x="2038375" y="423925"/>
            <a:ext cx="12348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Montserrat Medium"/>
                <a:ea typeface="Montserrat Medium"/>
                <a:cs typeface="Montserrat Medium"/>
                <a:sym typeface="Montserrat Medium"/>
              </a:rPr>
              <a:t>needfinding</a:t>
            </a:r>
            <a:endParaRPr sz="1200">
              <a:solidFill>
                <a:srgbClr val="666666"/>
              </a:solidFill>
              <a:latin typeface="Montserrat Medium"/>
              <a:ea typeface="Montserrat Medium"/>
              <a:cs typeface="Montserrat Medium"/>
              <a:sym typeface="Montserrat Medium"/>
            </a:endParaRPr>
          </a:p>
        </p:txBody>
      </p:sp>
      <p:sp>
        <p:nvSpPr>
          <p:cNvPr id="150" name="Google Shape;150;p21"/>
          <p:cNvSpPr txBox="1"/>
          <p:nvPr/>
        </p:nvSpPr>
        <p:spPr>
          <a:xfrm>
            <a:off x="32102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lo-fi</a:t>
            </a:r>
            <a:endParaRPr sz="1200">
              <a:solidFill>
                <a:srgbClr val="CCCCCC"/>
              </a:solidFill>
              <a:latin typeface="Montserrat Medium"/>
              <a:ea typeface="Montserrat Medium"/>
              <a:cs typeface="Montserrat Medium"/>
              <a:sym typeface="Montserrat Medium"/>
            </a:endParaRPr>
          </a:p>
        </p:txBody>
      </p:sp>
      <p:sp>
        <p:nvSpPr>
          <p:cNvPr id="151" name="Google Shape;151;p21"/>
          <p:cNvSpPr txBox="1"/>
          <p:nvPr/>
        </p:nvSpPr>
        <p:spPr>
          <a:xfrm>
            <a:off x="3710375"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med-fi</a:t>
            </a:r>
            <a:endParaRPr sz="1200">
              <a:solidFill>
                <a:srgbClr val="CCCCCC"/>
              </a:solidFill>
              <a:latin typeface="Montserrat Medium"/>
              <a:ea typeface="Montserrat Medium"/>
              <a:cs typeface="Montserrat Medium"/>
              <a:sym typeface="Montserrat Medium"/>
            </a:endParaRPr>
          </a:p>
        </p:txBody>
      </p:sp>
      <p:sp>
        <p:nvSpPr>
          <p:cNvPr id="152" name="Google Shape;152;p21"/>
          <p:cNvSpPr txBox="1"/>
          <p:nvPr/>
        </p:nvSpPr>
        <p:spPr>
          <a:xfrm>
            <a:off x="4434363" y="423925"/>
            <a:ext cx="8607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CCCC"/>
                </a:solidFill>
                <a:latin typeface="Montserrat Medium"/>
                <a:ea typeface="Montserrat Medium"/>
                <a:cs typeface="Montserrat Medium"/>
                <a:sym typeface="Montserrat Medium"/>
              </a:rPr>
              <a:t>hi</a:t>
            </a:r>
            <a:r>
              <a:rPr lang="en" sz="1200">
                <a:solidFill>
                  <a:srgbClr val="CCCCCC"/>
                </a:solidFill>
                <a:latin typeface="Montserrat Medium"/>
                <a:ea typeface="Montserrat Medium"/>
                <a:cs typeface="Montserrat Medium"/>
                <a:sym typeface="Montserrat Medium"/>
              </a:rPr>
              <a:t>-fi</a:t>
            </a:r>
            <a:endParaRPr sz="1200">
              <a:solidFill>
                <a:srgbClr val="CCCCCC"/>
              </a:solidFill>
              <a:latin typeface="Montserrat Medium"/>
              <a:ea typeface="Montserrat Medium"/>
              <a:cs typeface="Montserrat Medium"/>
              <a:sym typeface="Montserrat Medium"/>
            </a:endParaRPr>
          </a:p>
        </p:txBody>
      </p:sp>
      <p:pic>
        <p:nvPicPr>
          <p:cNvPr id="153" name="Google Shape;153;p21"/>
          <p:cNvPicPr preferRelativeResize="0"/>
          <p:nvPr/>
        </p:nvPicPr>
        <p:blipFill rotWithShape="1">
          <a:blip r:embed="rId5">
            <a:alphaModFix/>
          </a:blip>
          <a:srcRect b="12457" l="0" r="0" t="12450"/>
          <a:stretch/>
        </p:blipFill>
        <p:spPr>
          <a:xfrm>
            <a:off x="6467402" y="1141071"/>
            <a:ext cx="2199000" cy="2218500"/>
          </a:xfrm>
          <a:prstGeom prst="ellipse">
            <a:avLst/>
          </a:prstGeom>
          <a:noFill/>
          <a:ln>
            <a:noFill/>
          </a:ln>
        </p:spPr>
      </p:pic>
      <p:sp>
        <p:nvSpPr>
          <p:cNvPr id="154" name="Google Shape;154;p21"/>
          <p:cNvSpPr txBox="1"/>
          <p:nvPr/>
        </p:nvSpPr>
        <p:spPr>
          <a:xfrm>
            <a:off x="6887394" y="3472126"/>
            <a:ext cx="1359000" cy="6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aleway"/>
                <a:ea typeface="Raleway"/>
                <a:cs typeface="Raleway"/>
                <a:sym typeface="Raleway"/>
              </a:rPr>
              <a:t>Cary</a:t>
            </a:r>
            <a:endParaRPr sz="2400">
              <a:latin typeface="Raleway"/>
              <a:ea typeface="Raleway"/>
              <a:cs typeface="Raleway"/>
              <a:sym typeface="Raleway"/>
            </a:endParaRPr>
          </a:p>
          <a:p>
            <a:pPr indent="0" lvl="0" marL="0" rtl="0" algn="ctr">
              <a:spcBef>
                <a:spcPts val="0"/>
              </a:spcBef>
              <a:spcAft>
                <a:spcPts val="0"/>
              </a:spcAft>
              <a:buNone/>
            </a:pPr>
            <a:r>
              <a:rPr i="1" lang="en" sz="1800">
                <a:solidFill>
                  <a:schemeClr val="dk1"/>
                </a:solidFill>
                <a:latin typeface="Raleway"/>
                <a:ea typeface="Raleway"/>
                <a:cs typeface="Raleway"/>
                <a:sym typeface="Raleway"/>
              </a:rPr>
              <a:t>YouTuber</a:t>
            </a:r>
            <a:endParaRPr i="1" sz="1800">
              <a:solidFill>
                <a:schemeClr val="dk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